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Lst>
  <p:sldSz cx="18288000" cy="10287000"/>
  <p:notesSz cx="6858000" cy="9144000"/>
  <p:embeddedFontLst>
    <p:embeddedFont>
      <p:font typeface="IBM Plex Sans Medium" charset="1" panose="020B0603050203000203"/>
      <p:regular r:id="rId20"/>
    </p:embeddedFont>
    <p:embeddedFont>
      <p:font typeface="IBM Plex Sans Bold" charset="1" panose="020B0803050203000203"/>
      <p:regular r:id="rId21"/>
    </p:embeddedFont>
    <p:embeddedFont>
      <p:font typeface="IBM Plex Sans" charset="1" panose="020B0503050203000203"/>
      <p:regular r:id="rId22"/>
    </p:embeddedFont>
    <p:embeddedFont>
      <p:font typeface="IBM Plex Sans Italics" charset="1" panose="020B0503050203000203"/>
      <p:regular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27.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 Id="rId3" Target="../media/image29.svg" Type="http://schemas.openxmlformats.org/officeDocument/2006/relationships/image"/><Relationship Id="rId4" Target="../media/image30.png" Type="http://schemas.openxmlformats.org/officeDocument/2006/relationships/image"/><Relationship Id="rId5" Target="../media/image31.svg" Type="http://schemas.openxmlformats.org/officeDocument/2006/relationships/image"/><Relationship Id="rId6" Target="../media/image32.png" Type="http://schemas.openxmlformats.org/officeDocument/2006/relationships/image"/><Relationship Id="rId7" Target="../media/image33.svg" Type="http://schemas.openxmlformats.org/officeDocument/2006/relationships/image"/><Relationship Id="rId8" Target="../media/image5.png" Type="http://schemas.openxmlformats.org/officeDocument/2006/relationships/image"/><Relationship Id="rId9" Target="../media/image34.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34.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35.png" Type="http://schemas.openxmlformats.org/officeDocument/2006/relationships/image"/><Relationship Id="rId4" Target="../media/image36.svg" Type="http://schemas.openxmlformats.org/officeDocument/2006/relationships/image"/><Relationship Id="rId5" Target="../media/image12.png" Type="http://schemas.openxmlformats.org/officeDocument/2006/relationships/image"/><Relationship Id="rId6" Target="../media/image13.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 Id="rId8" Target="../media/image5.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 Id="rId4" Target="../media/image5.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svg" Type="http://schemas.openxmlformats.org/officeDocument/2006/relationships/image"/><Relationship Id="rId4" Target="../media/image16.png" Type="http://schemas.openxmlformats.org/officeDocument/2006/relationships/image"/><Relationship Id="rId5" Target="../media/image17.svg" Type="http://schemas.openxmlformats.org/officeDocument/2006/relationships/image"/><Relationship Id="rId6" Target="../media/image18.png" Type="http://schemas.openxmlformats.org/officeDocument/2006/relationships/image"/><Relationship Id="rId7" Target="../media/image5.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png" Type="http://schemas.openxmlformats.org/officeDocument/2006/relationships/image"/><Relationship Id="rId11" Target="../media/image23.png" Type="http://schemas.openxmlformats.org/officeDocument/2006/relationships/image"/><Relationship Id="rId2" Target="../media/image8.png" Type="http://schemas.openxmlformats.org/officeDocument/2006/relationships/image"/><Relationship Id="rId3" Target="../media/image9.svg" Type="http://schemas.openxmlformats.org/officeDocument/2006/relationships/image"/><Relationship Id="rId4" Target="../media/image19.png" Type="http://schemas.openxmlformats.org/officeDocument/2006/relationships/image"/><Relationship Id="rId5" Target="../media/image20.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 Id="rId8" Target="../media/image21.png" Type="http://schemas.openxmlformats.org/officeDocument/2006/relationships/image"/><Relationship Id="rId9" Target="../media/image22.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24.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25.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26.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FFAEC"/>
        </a:solidFill>
      </p:bgPr>
    </p:bg>
    <p:spTree>
      <p:nvGrpSpPr>
        <p:cNvPr id="1" name=""/>
        <p:cNvGrpSpPr/>
        <p:nvPr/>
      </p:nvGrpSpPr>
      <p:grpSpPr>
        <a:xfrm>
          <a:off x="0" y="0"/>
          <a:ext cx="0" cy="0"/>
          <a:chOff x="0" y="0"/>
          <a:chExt cx="0" cy="0"/>
        </a:xfrm>
      </p:grpSpPr>
      <p:grpSp>
        <p:nvGrpSpPr>
          <p:cNvPr name="Group 2" id="2"/>
          <p:cNvGrpSpPr/>
          <p:nvPr/>
        </p:nvGrpSpPr>
        <p:grpSpPr>
          <a:xfrm rot="0">
            <a:off x="-2097799" y="-1981899"/>
            <a:ext cx="5999546" cy="5999546"/>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5ECD5">
                  <a:alpha val="80000"/>
                </a:srgbClr>
              </a:solidFill>
              <a:prstDash val="solid"/>
              <a:miter/>
            </a:ln>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2713996" y="8965278"/>
            <a:ext cx="4992839" cy="4992839"/>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809625" cap="sq">
              <a:solidFill>
                <a:srgbClr val="F5ECD5">
                  <a:alpha val="80000"/>
                </a:srgbClr>
              </a:solidFill>
              <a:prstDash val="solid"/>
              <a:miter/>
            </a:ln>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AutoShape 8" id="8"/>
          <p:cNvSpPr/>
          <p:nvPr/>
        </p:nvSpPr>
        <p:spPr>
          <a:xfrm flipV="true">
            <a:off x="730661" y="1357578"/>
            <a:ext cx="16826678" cy="0"/>
          </a:xfrm>
          <a:prstGeom prst="line">
            <a:avLst/>
          </a:prstGeom>
          <a:ln cap="flat" w="28575">
            <a:solidFill>
              <a:srgbClr val="3D3D3D"/>
            </a:solidFill>
            <a:prstDash val="solid"/>
            <a:headEnd type="none" len="sm" w="sm"/>
            <a:tailEnd type="none" len="sm" w="sm"/>
          </a:ln>
        </p:spPr>
      </p:sp>
      <p:sp>
        <p:nvSpPr>
          <p:cNvPr name="AutoShape 9" id="9"/>
          <p:cNvSpPr/>
          <p:nvPr/>
        </p:nvSpPr>
        <p:spPr>
          <a:xfrm flipV="true">
            <a:off x="1549816" y="9428769"/>
            <a:ext cx="16007523" cy="0"/>
          </a:xfrm>
          <a:prstGeom prst="line">
            <a:avLst/>
          </a:prstGeom>
          <a:ln cap="flat" w="28575">
            <a:solidFill>
              <a:srgbClr val="3D3D3D"/>
            </a:solidFill>
            <a:prstDash val="solid"/>
            <a:headEnd type="diamond" len="lg" w="lg"/>
            <a:tailEnd type="none" len="sm" w="sm"/>
          </a:ln>
        </p:spPr>
      </p:sp>
      <p:grpSp>
        <p:nvGrpSpPr>
          <p:cNvPr name="Group 10" id="10"/>
          <p:cNvGrpSpPr/>
          <p:nvPr/>
        </p:nvGrpSpPr>
        <p:grpSpPr>
          <a:xfrm rot="0">
            <a:off x="15210416" y="1667140"/>
            <a:ext cx="4268642" cy="6407443"/>
            <a:chOff x="0" y="0"/>
            <a:chExt cx="1124251" cy="1687557"/>
          </a:xfrm>
        </p:grpSpPr>
        <p:sp>
          <p:nvSpPr>
            <p:cNvPr name="Freeform 11" id="11"/>
            <p:cNvSpPr/>
            <p:nvPr/>
          </p:nvSpPr>
          <p:spPr>
            <a:xfrm flipH="false" flipV="false" rot="0">
              <a:off x="0" y="0"/>
              <a:ext cx="1124251" cy="1687557"/>
            </a:xfrm>
            <a:custGeom>
              <a:avLst/>
              <a:gdLst/>
              <a:ahLst/>
              <a:cxnLst/>
              <a:rect r="r" b="b" t="t" l="l"/>
              <a:pathLst>
                <a:path h="1687557" w="1124251">
                  <a:moveTo>
                    <a:pt x="0" y="0"/>
                  </a:moveTo>
                  <a:lnTo>
                    <a:pt x="1124251" y="0"/>
                  </a:lnTo>
                  <a:lnTo>
                    <a:pt x="1124251" y="1687557"/>
                  </a:lnTo>
                  <a:lnTo>
                    <a:pt x="0" y="1687557"/>
                  </a:lnTo>
                  <a:close/>
                </a:path>
              </a:pathLst>
            </a:custGeom>
            <a:solidFill>
              <a:srgbClr val="578E7E"/>
            </a:solidFill>
          </p:spPr>
        </p:sp>
        <p:sp>
          <p:nvSpPr>
            <p:cNvPr name="TextBox 12" id="12"/>
            <p:cNvSpPr txBox="true"/>
            <p:nvPr/>
          </p:nvSpPr>
          <p:spPr>
            <a:xfrm>
              <a:off x="0" y="-38100"/>
              <a:ext cx="1124251" cy="1725657"/>
            </a:xfrm>
            <a:prstGeom prst="rect">
              <a:avLst/>
            </a:prstGeom>
          </p:spPr>
          <p:txBody>
            <a:bodyPr anchor="ctr" rtlCol="false" tIns="50800" lIns="50800" bIns="50800" rIns="50800"/>
            <a:lstStyle/>
            <a:p>
              <a:pPr algn="ctr">
                <a:lnSpc>
                  <a:spcPts val="2659"/>
                </a:lnSpc>
                <a:spcBef>
                  <a:spcPct val="0"/>
                </a:spcBef>
              </a:pPr>
            </a:p>
          </p:txBody>
        </p:sp>
      </p:grpSp>
      <p:grpSp>
        <p:nvGrpSpPr>
          <p:cNvPr name="Group 13" id="13"/>
          <p:cNvGrpSpPr/>
          <p:nvPr/>
        </p:nvGrpSpPr>
        <p:grpSpPr>
          <a:xfrm rot="0">
            <a:off x="708032" y="5077141"/>
            <a:ext cx="10143247" cy="3799286"/>
            <a:chOff x="0" y="0"/>
            <a:chExt cx="2588764" cy="969656"/>
          </a:xfrm>
        </p:grpSpPr>
        <p:sp>
          <p:nvSpPr>
            <p:cNvPr name="Freeform 14" id="14"/>
            <p:cNvSpPr/>
            <p:nvPr/>
          </p:nvSpPr>
          <p:spPr>
            <a:xfrm flipH="false" flipV="false" rot="0">
              <a:off x="0" y="0"/>
              <a:ext cx="2588764" cy="969656"/>
            </a:xfrm>
            <a:custGeom>
              <a:avLst/>
              <a:gdLst/>
              <a:ahLst/>
              <a:cxnLst/>
              <a:rect r="r" b="b" t="t" l="l"/>
              <a:pathLst>
                <a:path h="969656" w="2588764">
                  <a:moveTo>
                    <a:pt x="0" y="0"/>
                  </a:moveTo>
                  <a:lnTo>
                    <a:pt x="2588764" y="0"/>
                  </a:lnTo>
                  <a:lnTo>
                    <a:pt x="2588764" y="969656"/>
                  </a:lnTo>
                  <a:lnTo>
                    <a:pt x="0" y="969656"/>
                  </a:lnTo>
                  <a:close/>
                </a:path>
              </a:pathLst>
            </a:custGeom>
            <a:solidFill>
              <a:srgbClr val="578E7E"/>
            </a:solidFill>
          </p:spPr>
        </p:sp>
        <p:sp>
          <p:nvSpPr>
            <p:cNvPr name="TextBox 15" id="15"/>
            <p:cNvSpPr txBox="true"/>
            <p:nvPr/>
          </p:nvSpPr>
          <p:spPr>
            <a:xfrm>
              <a:off x="0" y="-38100"/>
              <a:ext cx="2588764" cy="1007756"/>
            </a:xfrm>
            <a:prstGeom prst="rect">
              <a:avLst/>
            </a:prstGeom>
          </p:spPr>
          <p:txBody>
            <a:bodyPr anchor="ctr" rtlCol="false" tIns="50800" lIns="50800" bIns="50800" rIns="50800"/>
            <a:lstStyle/>
            <a:p>
              <a:pPr algn="ctr">
                <a:lnSpc>
                  <a:spcPts val="2659"/>
                </a:lnSpc>
                <a:spcBef>
                  <a:spcPct val="0"/>
                </a:spcBef>
              </a:pPr>
            </a:p>
          </p:txBody>
        </p:sp>
      </p:grpSp>
      <p:grpSp>
        <p:nvGrpSpPr>
          <p:cNvPr name="Group 16" id="16"/>
          <p:cNvGrpSpPr/>
          <p:nvPr/>
        </p:nvGrpSpPr>
        <p:grpSpPr>
          <a:xfrm rot="0">
            <a:off x="11070984" y="6967260"/>
            <a:ext cx="4577731" cy="801845"/>
            <a:chOff x="0" y="0"/>
            <a:chExt cx="6103641" cy="1069126"/>
          </a:xfrm>
        </p:grpSpPr>
        <p:sp>
          <p:nvSpPr>
            <p:cNvPr name="TextBox 17" id="17"/>
            <p:cNvSpPr txBox="true"/>
            <p:nvPr/>
          </p:nvSpPr>
          <p:spPr>
            <a:xfrm rot="0">
              <a:off x="0" y="9525"/>
              <a:ext cx="6103641" cy="407035"/>
            </a:xfrm>
            <a:prstGeom prst="rect">
              <a:avLst/>
            </a:prstGeom>
          </p:spPr>
          <p:txBody>
            <a:bodyPr anchor="t" rtlCol="false" tIns="0" lIns="0" bIns="0" rIns="0">
              <a:spAutoFit/>
            </a:bodyPr>
            <a:lstStyle/>
            <a:p>
              <a:pPr algn="l" marL="0" indent="0" lvl="0">
                <a:lnSpc>
                  <a:spcPts val="2310"/>
                </a:lnSpc>
              </a:pPr>
              <a:r>
                <a:rPr lang="en-US" b="true" sz="2100">
                  <a:solidFill>
                    <a:srgbClr val="3D3D3D"/>
                  </a:solidFill>
                  <a:latin typeface="IBM Plex Sans Medium"/>
                  <a:ea typeface="IBM Plex Sans Medium"/>
                  <a:cs typeface="IBM Plex Sans Medium"/>
                  <a:sym typeface="IBM Plex Sans Medium"/>
                </a:rPr>
                <a:t>Program Studi :</a:t>
              </a:r>
            </a:p>
          </p:txBody>
        </p:sp>
        <p:sp>
          <p:nvSpPr>
            <p:cNvPr name="TextBox 18" id="18"/>
            <p:cNvSpPr txBox="true"/>
            <p:nvPr/>
          </p:nvSpPr>
          <p:spPr>
            <a:xfrm rot="0">
              <a:off x="0" y="445772"/>
              <a:ext cx="6073468" cy="623355"/>
            </a:xfrm>
            <a:prstGeom prst="rect">
              <a:avLst/>
            </a:prstGeom>
          </p:spPr>
          <p:txBody>
            <a:bodyPr anchor="t" rtlCol="false" tIns="0" lIns="0" bIns="0" rIns="0">
              <a:spAutoFit/>
            </a:bodyPr>
            <a:lstStyle/>
            <a:p>
              <a:pPr algn="l" marL="0" indent="0" lvl="0">
                <a:lnSpc>
                  <a:spcPts val="3574"/>
                </a:lnSpc>
              </a:pPr>
              <a:r>
                <a:rPr lang="en-US" b="true" sz="3249">
                  <a:solidFill>
                    <a:srgbClr val="3D3D3D"/>
                  </a:solidFill>
                  <a:latin typeface="IBM Plex Sans Medium"/>
                  <a:ea typeface="IBM Plex Sans Medium"/>
                  <a:cs typeface="IBM Plex Sans Medium"/>
                  <a:sym typeface="IBM Plex Sans Medium"/>
                </a:rPr>
                <a:t>Teknik Informatika </a:t>
              </a:r>
            </a:p>
          </p:txBody>
        </p:sp>
      </p:grpSp>
      <p:sp>
        <p:nvSpPr>
          <p:cNvPr name="Freeform 19" id="19"/>
          <p:cNvSpPr/>
          <p:nvPr/>
        </p:nvSpPr>
        <p:spPr>
          <a:xfrm flipH="false" flipV="false" rot="174292">
            <a:off x="13845847" y="2019295"/>
            <a:ext cx="3721367" cy="5604469"/>
          </a:xfrm>
          <a:custGeom>
            <a:avLst/>
            <a:gdLst/>
            <a:ahLst/>
            <a:cxnLst/>
            <a:rect r="r" b="b" t="t" l="l"/>
            <a:pathLst>
              <a:path h="5604469" w="3721367">
                <a:moveTo>
                  <a:pt x="0" y="0"/>
                </a:moveTo>
                <a:lnTo>
                  <a:pt x="3721368" y="0"/>
                </a:lnTo>
                <a:lnTo>
                  <a:pt x="3721368" y="5604469"/>
                </a:lnTo>
                <a:lnTo>
                  <a:pt x="0" y="560446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0" id="20"/>
          <p:cNvSpPr/>
          <p:nvPr/>
        </p:nvSpPr>
        <p:spPr>
          <a:xfrm flipH="false" flipV="false" rot="0">
            <a:off x="12665587" y="4138674"/>
            <a:ext cx="1040639" cy="938468"/>
          </a:xfrm>
          <a:custGeom>
            <a:avLst/>
            <a:gdLst/>
            <a:ahLst/>
            <a:cxnLst/>
            <a:rect r="r" b="b" t="t" l="l"/>
            <a:pathLst>
              <a:path h="938468" w="1040639">
                <a:moveTo>
                  <a:pt x="0" y="0"/>
                </a:moveTo>
                <a:lnTo>
                  <a:pt x="1040640" y="0"/>
                </a:lnTo>
                <a:lnTo>
                  <a:pt x="1040640" y="938467"/>
                </a:lnTo>
                <a:lnTo>
                  <a:pt x="0" y="93846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1" id="21"/>
          <p:cNvSpPr/>
          <p:nvPr/>
        </p:nvSpPr>
        <p:spPr>
          <a:xfrm flipH="false" flipV="false" rot="2940968">
            <a:off x="12094395" y="2417897"/>
            <a:ext cx="1040639" cy="938468"/>
          </a:xfrm>
          <a:custGeom>
            <a:avLst/>
            <a:gdLst/>
            <a:ahLst/>
            <a:cxnLst/>
            <a:rect r="r" b="b" t="t" l="l"/>
            <a:pathLst>
              <a:path h="938468" w="1040639">
                <a:moveTo>
                  <a:pt x="0" y="0"/>
                </a:moveTo>
                <a:lnTo>
                  <a:pt x="1040640" y="0"/>
                </a:lnTo>
                <a:lnTo>
                  <a:pt x="1040640" y="938468"/>
                </a:lnTo>
                <a:lnTo>
                  <a:pt x="0" y="93846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TextBox 22" id="22"/>
          <p:cNvSpPr txBox="true"/>
          <p:nvPr/>
        </p:nvSpPr>
        <p:spPr>
          <a:xfrm rot="0">
            <a:off x="708032" y="1733815"/>
            <a:ext cx="10143247" cy="2334261"/>
          </a:xfrm>
          <a:prstGeom prst="rect">
            <a:avLst/>
          </a:prstGeom>
        </p:spPr>
        <p:txBody>
          <a:bodyPr anchor="t" rtlCol="false" tIns="0" lIns="0" bIns="0" rIns="0">
            <a:spAutoFit/>
          </a:bodyPr>
          <a:lstStyle/>
          <a:p>
            <a:pPr algn="just" marL="0" indent="0" lvl="0">
              <a:lnSpc>
                <a:spcPts val="9130"/>
              </a:lnSpc>
            </a:pPr>
            <a:r>
              <a:rPr lang="en-US" b="true" sz="8300">
                <a:solidFill>
                  <a:srgbClr val="3D3D3D"/>
                </a:solidFill>
                <a:latin typeface="IBM Plex Sans Bold"/>
                <a:ea typeface="IBM Plex Sans Bold"/>
                <a:cs typeface="IBM Plex Sans Bold"/>
                <a:sym typeface="IBM Plex Sans Bold"/>
              </a:rPr>
              <a:t>UTS KRIPTOGRAFI</a:t>
            </a:r>
            <a:r>
              <a:rPr lang="en-US" b="true" sz="8300">
                <a:solidFill>
                  <a:srgbClr val="3D3D3D"/>
                </a:solidFill>
                <a:latin typeface="IBM Plex Sans Bold"/>
                <a:ea typeface="IBM Plex Sans Bold"/>
                <a:cs typeface="IBM Plex Sans Bold"/>
                <a:sym typeface="IBM Plex Sans Bold"/>
              </a:rPr>
              <a:t> </a:t>
            </a:r>
            <a:r>
              <a:rPr lang="en-US" b="true" sz="8300">
                <a:solidFill>
                  <a:srgbClr val="3D3D3D"/>
                </a:solidFill>
                <a:latin typeface="IBM Plex Sans Bold"/>
                <a:ea typeface="IBM Plex Sans Bold"/>
                <a:cs typeface="IBM Plex Sans Bold"/>
                <a:sym typeface="IBM Plex Sans Bold"/>
              </a:rPr>
              <a:t>: ROT13</a:t>
            </a:r>
          </a:p>
        </p:txBody>
      </p:sp>
      <p:sp>
        <p:nvSpPr>
          <p:cNvPr name="TextBox 23" id="23"/>
          <p:cNvSpPr txBox="true"/>
          <p:nvPr/>
        </p:nvSpPr>
        <p:spPr>
          <a:xfrm rot="0">
            <a:off x="16719288" y="665344"/>
            <a:ext cx="838051" cy="387347"/>
          </a:xfrm>
          <a:prstGeom prst="rect">
            <a:avLst/>
          </a:prstGeom>
        </p:spPr>
        <p:txBody>
          <a:bodyPr anchor="t" rtlCol="false" tIns="0" lIns="0" bIns="0" rIns="0">
            <a:spAutoFit/>
          </a:bodyPr>
          <a:lstStyle/>
          <a:p>
            <a:pPr algn="just" marL="0" indent="0" lvl="0">
              <a:lnSpc>
                <a:spcPts val="3024"/>
              </a:lnSpc>
            </a:pPr>
            <a:r>
              <a:rPr lang="en-US" b="true" sz="2749">
                <a:solidFill>
                  <a:srgbClr val="3D3D3D"/>
                </a:solidFill>
                <a:latin typeface="IBM Plex Sans Medium"/>
                <a:ea typeface="IBM Plex Sans Medium"/>
                <a:cs typeface="IBM Plex Sans Medium"/>
                <a:sym typeface="IBM Plex Sans Medium"/>
              </a:rPr>
              <a:t>2025</a:t>
            </a:r>
          </a:p>
        </p:txBody>
      </p:sp>
      <p:grpSp>
        <p:nvGrpSpPr>
          <p:cNvPr name="Group 24" id="24"/>
          <p:cNvGrpSpPr/>
          <p:nvPr/>
        </p:nvGrpSpPr>
        <p:grpSpPr>
          <a:xfrm rot="0">
            <a:off x="730661" y="591200"/>
            <a:ext cx="4517010" cy="508967"/>
            <a:chOff x="0" y="0"/>
            <a:chExt cx="6022679" cy="678623"/>
          </a:xfrm>
        </p:grpSpPr>
        <p:sp>
          <p:nvSpPr>
            <p:cNvPr name="Freeform 25" id="25"/>
            <p:cNvSpPr/>
            <p:nvPr/>
          </p:nvSpPr>
          <p:spPr>
            <a:xfrm flipH="false" flipV="false" rot="0">
              <a:off x="0" y="0"/>
              <a:ext cx="678623" cy="678623"/>
            </a:xfrm>
            <a:custGeom>
              <a:avLst/>
              <a:gdLst/>
              <a:ahLst/>
              <a:cxnLst/>
              <a:rect r="r" b="b" t="t" l="l"/>
              <a:pathLst>
                <a:path h="678623" w="678623">
                  <a:moveTo>
                    <a:pt x="0" y="0"/>
                  </a:moveTo>
                  <a:lnTo>
                    <a:pt x="678623" y="0"/>
                  </a:lnTo>
                  <a:lnTo>
                    <a:pt x="678623" y="678623"/>
                  </a:lnTo>
                  <a:lnTo>
                    <a:pt x="0" y="678623"/>
                  </a:lnTo>
                  <a:lnTo>
                    <a:pt x="0" y="0"/>
                  </a:lnTo>
                  <a:close/>
                </a:path>
              </a:pathLst>
            </a:custGeom>
            <a:blipFill>
              <a:blip r:embed="rId6"/>
              <a:stretch>
                <a:fillRect l="0" t="0" r="0" b="0"/>
              </a:stretch>
            </a:blipFill>
          </p:spPr>
        </p:sp>
        <p:sp>
          <p:nvSpPr>
            <p:cNvPr name="TextBox 26" id="26"/>
            <p:cNvSpPr txBox="true"/>
            <p:nvPr/>
          </p:nvSpPr>
          <p:spPr>
            <a:xfrm rot="0">
              <a:off x="760514" y="90605"/>
              <a:ext cx="5262166" cy="525988"/>
            </a:xfrm>
            <a:prstGeom prst="rect">
              <a:avLst/>
            </a:prstGeom>
          </p:spPr>
          <p:txBody>
            <a:bodyPr anchor="t" rtlCol="false" tIns="0" lIns="0" bIns="0" rIns="0">
              <a:spAutoFit/>
            </a:bodyPr>
            <a:lstStyle/>
            <a:p>
              <a:pPr algn="r" marL="0" indent="0" lvl="0">
                <a:lnSpc>
                  <a:spcPts val="3024"/>
                </a:lnSpc>
              </a:pPr>
              <a:r>
                <a:rPr lang="en-US" b="true" sz="2749">
                  <a:solidFill>
                    <a:srgbClr val="3D3D3D"/>
                  </a:solidFill>
                  <a:latin typeface="IBM Plex Sans Medium"/>
                  <a:ea typeface="IBM Plex Sans Medium"/>
                  <a:cs typeface="IBM Plex Sans Medium"/>
                  <a:sym typeface="IBM Plex Sans Medium"/>
                </a:rPr>
                <a:t>Universitas Islam Balitar</a:t>
              </a:r>
            </a:p>
          </p:txBody>
        </p:sp>
      </p:grpSp>
      <p:sp>
        <p:nvSpPr>
          <p:cNvPr name="TextBox 27" id="27"/>
          <p:cNvSpPr txBox="true"/>
          <p:nvPr/>
        </p:nvSpPr>
        <p:spPr>
          <a:xfrm rot="0">
            <a:off x="708032" y="9249383"/>
            <a:ext cx="418981" cy="387347"/>
          </a:xfrm>
          <a:prstGeom prst="rect">
            <a:avLst/>
          </a:prstGeom>
        </p:spPr>
        <p:txBody>
          <a:bodyPr anchor="t" rtlCol="false" tIns="0" lIns="0" bIns="0" rIns="0">
            <a:spAutoFit/>
          </a:bodyPr>
          <a:lstStyle/>
          <a:p>
            <a:pPr algn="just" marL="0" indent="0" lvl="0">
              <a:lnSpc>
                <a:spcPts val="3024"/>
              </a:lnSpc>
            </a:pPr>
            <a:r>
              <a:rPr lang="en-US" b="true" sz="2749">
                <a:solidFill>
                  <a:srgbClr val="578E7E"/>
                </a:solidFill>
                <a:latin typeface="IBM Plex Sans Medium"/>
                <a:ea typeface="IBM Plex Sans Medium"/>
                <a:cs typeface="IBM Plex Sans Medium"/>
                <a:sym typeface="IBM Plex Sans Medium"/>
              </a:rPr>
              <a:t>01</a:t>
            </a:r>
          </a:p>
        </p:txBody>
      </p:sp>
      <p:sp>
        <p:nvSpPr>
          <p:cNvPr name="TextBox 28" id="28"/>
          <p:cNvSpPr txBox="true"/>
          <p:nvPr/>
        </p:nvSpPr>
        <p:spPr>
          <a:xfrm rot="0">
            <a:off x="11070984" y="8084108"/>
            <a:ext cx="4577731" cy="302895"/>
          </a:xfrm>
          <a:prstGeom prst="rect">
            <a:avLst/>
          </a:prstGeom>
        </p:spPr>
        <p:txBody>
          <a:bodyPr anchor="t" rtlCol="false" tIns="0" lIns="0" bIns="0" rIns="0">
            <a:spAutoFit/>
          </a:bodyPr>
          <a:lstStyle/>
          <a:p>
            <a:pPr algn="l" marL="0" indent="0" lvl="0">
              <a:lnSpc>
                <a:spcPts val="2310"/>
              </a:lnSpc>
            </a:pPr>
            <a:r>
              <a:rPr lang="en-US" b="true" sz="2100">
                <a:solidFill>
                  <a:srgbClr val="3D3D3D"/>
                </a:solidFill>
                <a:latin typeface="IBM Plex Sans Medium"/>
                <a:ea typeface="IBM Plex Sans Medium"/>
                <a:cs typeface="IBM Plex Sans Medium"/>
                <a:sym typeface="IBM Plex Sans Medium"/>
              </a:rPr>
              <a:t>Dosen Pengampu :</a:t>
            </a:r>
          </a:p>
        </p:txBody>
      </p:sp>
      <p:sp>
        <p:nvSpPr>
          <p:cNvPr name="TextBox 29" id="29"/>
          <p:cNvSpPr txBox="true"/>
          <p:nvPr/>
        </p:nvSpPr>
        <p:spPr>
          <a:xfrm rot="0">
            <a:off x="11093614" y="8416055"/>
            <a:ext cx="6953333" cy="460372"/>
          </a:xfrm>
          <a:prstGeom prst="rect">
            <a:avLst/>
          </a:prstGeom>
        </p:spPr>
        <p:txBody>
          <a:bodyPr anchor="t" rtlCol="false" tIns="0" lIns="0" bIns="0" rIns="0">
            <a:spAutoFit/>
          </a:bodyPr>
          <a:lstStyle/>
          <a:p>
            <a:pPr algn="l" marL="0" indent="0" lvl="0">
              <a:lnSpc>
                <a:spcPts val="3574"/>
              </a:lnSpc>
            </a:pPr>
            <a:r>
              <a:rPr lang="en-US" b="true" sz="3249">
                <a:solidFill>
                  <a:srgbClr val="3D3D3D"/>
                </a:solidFill>
                <a:latin typeface="IBM Plex Sans Medium"/>
                <a:ea typeface="IBM Plex Sans Medium"/>
                <a:cs typeface="IBM Plex Sans Medium"/>
                <a:sym typeface="IBM Plex Sans Medium"/>
              </a:rPr>
              <a:t>Saiful Nur Budiman, S.Kom., M.Kom</a:t>
            </a:r>
          </a:p>
        </p:txBody>
      </p:sp>
      <p:sp>
        <p:nvSpPr>
          <p:cNvPr name="TextBox 30" id="30"/>
          <p:cNvSpPr txBox="true"/>
          <p:nvPr/>
        </p:nvSpPr>
        <p:spPr>
          <a:xfrm rot="0">
            <a:off x="730661" y="4361789"/>
            <a:ext cx="5623874" cy="459740"/>
          </a:xfrm>
          <a:prstGeom prst="rect">
            <a:avLst/>
          </a:prstGeom>
        </p:spPr>
        <p:txBody>
          <a:bodyPr anchor="t" rtlCol="false" tIns="0" lIns="0" bIns="0" rIns="0">
            <a:spAutoFit/>
          </a:bodyPr>
          <a:lstStyle/>
          <a:p>
            <a:pPr algn="l" marL="0" indent="0" lvl="0">
              <a:lnSpc>
                <a:spcPts val="3520"/>
              </a:lnSpc>
            </a:pPr>
            <a:r>
              <a:rPr lang="en-US" b="true" sz="3200">
                <a:solidFill>
                  <a:srgbClr val="3D3D3D"/>
                </a:solidFill>
                <a:latin typeface="IBM Plex Sans Medium"/>
                <a:ea typeface="IBM Plex Sans Medium"/>
                <a:cs typeface="IBM Plex Sans Medium"/>
                <a:sym typeface="IBM Plex Sans Medium"/>
              </a:rPr>
              <a:t>Disusun Oleh : KELOMPOK 2</a:t>
            </a:r>
          </a:p>
        </p:txBody>
      </p:sp>
      <p:sp>
        <p:nvSpPr>
          <p:cNvPr name="TextBox 31" id="31"/>
          <p:cNvSpPr txBox="true"/>
          <p:nvPr/>
        </p:nvSpPr>
        <p:spPr>
          <a:xfrm rot="0">
            <a:off x="989789" y="5273725"/>
            <a:ext cx="6881513" cy="3357245"/>
          </a:xfrm>
          <a:prstGeom prst="rect">
            <a:avLst/>
          </a:prstGeom>
        </p:spPr>
        <p:txBody>
          <a:bodyPr anchor="t" rtlCol="false" tIns="0" lIns="0" bIns="0" rIns="0">
            <a:spAutoFit/>
          </a:bodyPr>
          <a:lstStyle/>
          <a:p>
            <a:pPr algn="l">
              <a:lnSpc>
                <a:spcPts val="4480"/>
              </a:lnSpc>
            </a:pPr>
            <a:r>
              <a:rPr lang="en-US" sz="3200" b="true">
                <a:solidFill>
                  <a:srgbClr val="FFFFFF"/>
                </a:solidFill>
                <a:latin typeface="IBM Plex Sans Medium"/>
                <a:ea typeface="IBM Plex Sans Medium"/>
                <a:cs typeface="IBM Plex Sans Medium"/>
                <a:sym typeface="IBM Plex Sans Medium"/>
              </a:rPr>
              <a:t>ARVILANTI DEVANI</a:t>
            </a:r>
          </a:p>
          <a:p>
            <a:pPr algn="l">
              <a:lnSpc>
                <a:spcPts val="4480"/>
              </a:lnSpc>
            </a:pPr>
            <a:r>
              <a:rPr lang="en-US" sz="3200" b="true">
                <a:solidFill>
                  <a:srgbClr val="FFFFFF"/>
                </a:solidFill>
                <a:latin typeface="IBM Plex Sans Medium"/>
                <a:ea typeface="IBM Plex Sans Medium"/>
                <a:cs typeface="IBM Plex Sans Medium"/>
                <a:sym typeface="IBM Plex Sans Medium"/>
              </a:rPr>
              <a:t>RIZKI RAMADHAN</a:t>
            </a:r>
          </a:p>
          <a:p>
            <a:pPr algn="l">
              <a:lnSpc>
                <a:spcPts val="4480"/>
              </a:lnSpc>
            </a:pPr>
            <a:r>
              <a:rPr lang="en-US" sz="3200" b="true">
                <a:solidFill>
                  <a:srgbClr val="FFFFFF"/>
                </a:solidFill>
                <a:latin typeface="IBM Plex Sans Medium"/>
                <a:ea typeface="IBM Plex Sans Medium"/>
                <a:cs typeface="IBM Plex Sans Medium"/>
                <a:sym typeface="IBM Plex Sans Medium"/>
              </a:rPr>
              <a:t>NUR CINDY INTAN FANDERELLA</a:t>
            </a:r>
          </a:p>
          <a:p>
            <a:pPr algn="l">
              <a:lnSpc>
                <a:spcPts val="4480"/>
              </a:lnSpc>
            </a:pPr>
            <a:r>
              <a:rPr lang="en-US" sz="3200" b="true">
                <a:solidFill>
                  <a:srgbClr val="FFFFFF"/>
                </a:solidFill>
                <a:latin typeface="IBM Plex Sans Medium"/>
                <a:ea typeface="IBM Plex Sans Medium"/>
                <a:cs typeface="IBM Plex Sans Medium"/>
                <a:sym typeface="IBM Plex Sans Medium"/>
              </a:rPr>
              <a:t>HANIK HATUL HALIMAH</a:t>
            </a:r>
          </a:p>
          <a:p>
            <a:pPr algn="l">
              <a:lnSpc>
                <a:spcPts val="4480"/>
              </a:lnSpc>
            </a:pPr>
            <a:r>
              <a:rPr lang="en-US" sz="3200" b="true">
                <a:solidFill>
                  <a:srgbClr val="FFFFFF"/>
                </a:solidFill>
                <a:latin typeface="IBM Plex Sans Medium"/>
                <a:ea typeface="IBM Plex Sans Medium"/>
                <a:cs typeface="IBM Plex Sans Medium"/>
                <a:sym typeface="IBM Plex Sans Medium"/>
              </a:rPr>
              <a:t>WASI’ATUL JANNAH     </a:t>
            </a:r>
          </a:p>
          <a:p>
            <a:pPr algn="l">
              <a:lnSpc>
                <a:spcPts val="4480"/>
              </a:lnSpc>
              <a:spcBef>
                <a:spcPct val="0"/>
              </a:spcBef>
            </a:pPr>
            <a:r>
              <a:rPr lang="en-US" sz="3200" b="true">
                <a:solidFill>
                  <a:srgbClr val="FFFFFF"/>
                </a:solidFill>
                <a:latin typeface="IBM Plex Sans Medium"/>
                <a:ea typeface="IBM Plex Sans Medium"/>
                <a:cs typeface="IBM Plex Sans Medium"/>
                <a:sym typeface="IBM Plex Sans Medium"/>
              </a:rPr>
              <a:t>SAHRUL RAMADHAN</a:t>
            </a:r>
          </a:p>
        </p:txBody>
      </p:sp>
      <p:sp>
        <p:nvSpPr>
          <p:cNvPr name="TextBox 32" id="32"/>
          <p:cNvSpPr txBox="true"/>
          <p:nvPr/>
        </p:nvSpPr>
        <p:spPr>
          <a:xfrm rot="0">
            <a:off x="7612362" y="5226219"/>
            <a:ext cx="3063275" cy="3357245"/>
          </a:xfrm>
          <a:prstGeom prst="rect">
            <a:avLst/>
          </a:prstGeom>
        </p:spPr>
        <p:txBody>
          <a:bodyPr anchor="t" rtlCol="false" tIns="0" lIns="0" bIns="0" rIns="0">
            <a:spAutoFit/>
          </a:bodyPr>
          <a:lstStyle/>
          <a:p>
            <a:pPr algn="just">
              <a:lnSpc>
                <a:spcPts val="4480"/>
              </a:lnSpc>
            </a:pPr>
            <a:r>
              <a:rPr lang="en-US" b="true" sz="3200">
                <a:solidFill>
                  <a:srgbClr val="FFFFFF"/>
                </a:solidFill>
                <a:latin typeface="IBM Plex Sans Medium"/>
                <a:ea typeface="IBM Plex Sans Medium"/>
                <a:cs typeface="IBM Plex Sans Medium"/>
                <a:sym typeface="IBM Plex Sans Medium"/>
              </a:rPr>
              <a:t>(22104410075)</a:t>
            </a:r>
          </a:p>
          <a:p>
            <a:pPr algn="just">
              <a:lnSpc>
                <a:spcPts val="4480"/>
              </a:lnSpc>
            </a:pPr>
            <a:r>
              <a:rPr lang="en-US" b="true" sz="3200">
                <a:solidFill>
                  <a:srgbClr val="FFFFFF"/>
                </a:solidFill>
                <a:latin typeface="IBM Plex Sans Medium"/>
                <a:ea typeface="IBM Plex Sans Medium"/>
                <a:cs typeface="IBM Plex Sans Medium"/>
                <a:sym typeface="IBM Plex Sans Medium"/>
              </a:rPr>
              <a:t>(22104410088)</a:t>
            </a:r>
          </a:p>
          <a:p>
            <a:pPr algn="just">
              <a:lnSpc>
                <a:spcPts val="4480"/>
              </a:lnSpc>
            </a:pPr>
            <a:r>
              <a:rPr lang="en-US" b="true" sz="3200">
                <a:solidFill>
                  <a:srgbClr val="FFFFFF"/>
                </a:solidFill>
                <a:latin typeface="IBM Plex Sans Medium"/>
                <a:ea typeface="IBM Plex Sans Medium"/>
                <a:cs typeface="IBM Plex Sans Medium"/>
                <a:sym typeface="IBM Plex Sans Medium"/>
              </a:rPr>
              <a:t>(22104410098)</a:t>
            </a:r>
          </a:p>
          <a:p>
            <a:pPr algn="just">
              <a:lnSpc>
                <a:spcPts val="4480"/>
              </a:lnSpc>
            </a:pPr>
            <a:r>
              <a:rPr lang="en-US" b="true" sz="3200">
                <a:solidFill>
                  <a:srgbClr val="FFFFFF"/>
                </a:solidFill>
                <a:latin typeface="IBM Plex Sans Medium"/>
                <a:ea typeface="IBM Plex Sans Medium"/>
                <a:cs typeface="IBM Plex Sans Medium"/>
                <a:sym typeface="IBM Plex Sans Medium"/>
              </a:rPr>
              <a:t>(22104410101)</a:t>
            </a:r>
          </a:p>
          <a:p>
            <a:pPr algn="just">
              <a:lnSpc>
                <a:spcPts val="4480"/>
              </a:lnSpc>
            </a:pPr>
            <a:r>
              <a:rPr lang="en-US" b="true" sz="3200">
                <a:solidFill>
                  <a:srgbClr val="FFFFFF"/>
                </a:solidFill>
                <a:latin typeface="IBM Plex Sans Medium"/>
                <a:ea typeface="IBM Plex Sans Medium"/>
                <a:cs typeface="IBM Plex Sans Medium"/>
                <a:sym typeface="IBM Plex Sans Medium"/>
              </a:rPr>
              <a:t>(22104410121)       </a:t>
            </a:r>
          </a:p>
          <a:p>
            <a:pPr algn="just">
              <a:lnSpc>
                <a:spcPts val="4480"/>
              </a:lnSpc>
              <a:spcBef>
                <a:spcPct val="0"/>
              </a:spcBef>
            </a:pPr>
            <a:r>
              <a:rPr lang="en-US" b="true" sz="3200">
                <a:solidFill>
                  <a:srgbClr val="FFFFFF"/>
                </a:solidFill>
                <a:latin typeface="IBM Plex Sans Medium"/>
                <a:ea typeface="IBM Plex Sans Medium"/>
                <a:cs typeface="IBM Plex Sans Medium"/>
                <a:sym typeface="IBM Plex Sans Medium"/>
              </a:rPr>
              <a:t>(22104414002)</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578E7E"/>
        </a:solidFill>
      </p:bgPr>
    </p:bg>
    <p:spTree>
      <p:nvGrpSpPr>
        <p:cNvPr id="1" name=""/>
        <p:cNvGrpSpPr/>
        <p:nvPr/>
      </p:nvGrpSpPr>
      <p:grpSpPr>
        <a:xfrm>
          <a:off x="0" y="0"/>
          <a:ext cx="0" cy="0"/>
          <a:chOff x="0" y="0"/>
          <a:chExt cx="0" cy="0"/>
        </a:xfrm>
      </p:grpSpPr>
      <p:grpSp>
        <p:nvGrpSpPr>
          <p:cNvPr name="Group 2" id="2"/>
          <p:cNvGrpSpPr/>
          <p:nvPr/>
        </p:nvGrpSpPr>
        <p:grpSpPr>
          <a:xfrm rot="0">
            <a:off x="-2097799" y="-1981899"/>
            <a:ext cx="5999546" cy="5999546"/>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5ECD5">
                  <a:alpha val="9804"/>
                </a:srgbClr>
              </a:solidFill>
              <a:prstDash val="solid"/>
              <a:miter/>
            </a:ln>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2713996" y="8965278"/>
            <a:ext cx="4992839" cy="4992839"/>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809625" cap="sq">
              <a:solidFill>
                <a:srgbClr val="F5ECD5">
                  <a:alpha val="9804"/>
                </a:srgbClr>
              </a:solidFill>
              <a:prstDash val="solid"/>
              <a:miter/>
            </a:ln>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9144000" y="2088239"/>
            <a:ext cx="9956389" cy="6591289"/>
            <a:chOff x="0" y="0"/>
            <a:chExt cx="2622259" cy="1735977"/>
          </a:xfrm>
        </p:grpSpPr>
        <p:sp>
          <p:nvSpPr>
            <p:cNvPr name="Freeform 9" id="9"/>
            <p:cNvSpPr/>
            <p:nvPr/>
          </p:nvSpPr>
          <p:spPr>
            <a:xfrm flipH="false" flipV="false" rot="0">
              <a:off x="0" y="0"/>
              <a:ext cx="2622259" cy="1735977"/>
            </a:xfrm>
            <a:custGeom>
              <a:avLst/>
              <a:gdLst/>
              <a:ahLst/>
              <a:cxnLst/>
              <a:rect r="r" b="b" t="t" l="l"/>
              <a:pathLst>
                <a:path h="1735977" w="2622259">
                  <a:moveTo>
                    <a:pt x="0" y="0"/>
                  </a:moveTo>
                  <a:lnTo>
                    <a:pt x="2622259" y="0"/>
                  </a:lnTo>
                  <a:lnTo>
                    <a:pt x="2622259" y="1735977"/>
                  </a:lnTo>
                  <a:lnTo>
                    <a:pt x="0" y="1735977"/>
                  </a:lnTo>
                  <a:close/>
                </a:path>
              </a:pathLst>
            </a:custGeom>
            <a:solidFill>
              <a:srgbClr val="F5ECD5"/>
            </a:solidFill>
          </p:spPr>
        </p:sp>
        <p:sp>
          <p:nvSpPr>
            <p:cNvPr name="TextBox 10" id="10"/>
            <p:cNvSpPr txBox="true"/>
            <p:nvPr/>
          </p:nvSpPr>
          <p:spPr>
            <a:xfrm>
              <a:off x="0" y="-38100"/>
              <a:ext cx="2622259" cy="1774077"/>
            </a:xfrm>
            <a:prstGeom prst="rect">
              <a:avLst/>
            </a:prstGeom>
          </p:spPr>
          <p:txBody>
            <a:bodyPr anchor="ctr" rtlCol="false" tIns="50800" lIns="50800" bIns="50800" rIns="50800"/>
            <a:lstStyle/>
            <a:p>
              <a:pPr algn="ctr">
                <a:lnSpc>
                  <a:spcPts val="2659"/>
                </a:lnSpc>
                <a:spcBef>
                  <a:spcPct val="0"/>
                </a:spcBef>
              </a:pPr>
            </a:p>
          </p:txBody>
        </p:sp>
      </p:grpSp>
      <p:grpSp>
        <p:nvGrpSpPr>
          <p:cNvPr name="Group 11" id="11"/>
          <p:cNvGrpSpPr/>
          <p:nvPr/>
        </p:nvGrpSpPr>
        <p:grpSpPr>
          <a:xfrm rot="0">
            <a:off x="740469" y="3178342"/>
            <a:ext cx="7844341" cy="1027398"/>
            <a:chOff x="0" y="0"/>
            <a:chExt cx="2002036" cy="262213"/>
          </a:xfrm>
        </p:grpSpPr>
        <p:sp>
          <p:nvSpPr>
            <p:cNvPr name="Freeform 12" id="12"/>
            <p:cNvSpPr/>
            <p:nvPr/>
          </p:nvSpPr>
          <p:spPr>
            <a:xfrm flipH="false" flipV="false" rot="0">
              <a:off x="0" y="0"/>
              <a:ext cx="2002036" cy="262213"/>
            </a:xfrm>
            <a:custGeom>
              <a:avLst/>
              <a:gdLst/>
              <a:ahLst/>
              <a:cxnLst/>
              <a:rect r="r" b="b" t="t" l="l"/>
              <a:pathLst>
                <a:path h="262213" w="2002036">
                  <a:moveTo>
                    <a:pt x="0" y="0"/>
                  </a:moveTo>
                  <a:lnTo>
                    <a:pt x="2002036" y="0"/>
                  </a:lnTo>
                  <a:lnTo>
                    <a:pt x="2002036" y="262213"/>
                  </a:lnTo>
                  <a:lnTo>
                    <a:pt x="0" y="262213"/>
                  </a:lnTo>
                  <a:close/>
                </a:path>
              </a:pathLst>
            </a:custGeom>
            <a:solidFill>
              <a:srgbClr val="F5ECD5"/>
            </a:solidFill>
          </p:spPr>
        </p:sp>
        <p:sp>
          <p:nvSpPr>
            <p:cNvPr name="TextBox 13" id="13"/>
            <p:cNvSpPr txBox="true"/>
            <p:nvPr/>
          </p:nvSpPr>
          <p:spPr>
            <a:xfrm>
              <a:off x="0" y="-38100"/>
              <a:ext cx="2002036" cy="300313"/>
            </a:xfrm>
            <a:prstGeom prst="rect">
              <a:avLst/>
            </a:prstGeom>
          </p:spPr>
          <p:txBody>
            <a:bodyPr anchor="ctr" rtlCol="false" tIns="50800" lIns="50800" bIns="50800" rIns="50800"/>
            <a:lstStyle/>
            <a:p>
              <a:pPr algn="ctr">
                <a:lnSpc>
                  <a:spcPts val="2659"/>
                </a:lnSpc>
                <a:spcBef>
                  <a:spcPct val="0"/>
                </a:spcBef>
              </a:pPr>
            </a:p>
          </p:txBody>
        </p:sp>
      </p:grpSp>
      <p:sp>
        <p:nvSpPr>
          <p:cNvPr name="AutoShape 14" id="14"/>
          <p:cNvSpPr/>
          <p:nvPr/>
        </p:nvSpPr>
        <p:spPr>
          <a:xfrm flipV="true">
            <a:off x="730661" y="1357578"/>
            <a:ext cx="16826678" cy="0"/>
          </a:xfrm>
          <a:prstGeom prst="line">
            <a:avLst/>
          </a:prstGeom>
          <a:ln cap="flat" w="28575">
            <a:solidFill>
              <a:srgbClr val="FFFFFF"/>
            </a:solidFill>
            <a:prstDash val="solid"/>
            <a:headEnd type="none" len="sm" w="sm"/>
            <a:tailEnd type="none" len="sm" w="sm"/>
          </a:ln>
        </p:spPr>
      </p:sp>
      <p:sp>
        <p:nvSpPr>
          <p:cNvPr name="AutoShape 15" id="15"/>
          <p:cNvSpPr/>
          <p:nvPr/>
        </p:nvSpPr>
        <p:spPr>
          <a:xfrm flipV="true">
            <a:off x="1549816" y="9428769"/>
            <a:ext cx="16007523" cy="0"/>
          </a:xfrm>
          <a:prstGeom prst="line">
            <a:avLst/>
          </a:prstGeom>
          <a:ln cap="flat" w="28575">
            <a:solidFill>
              <a:srgbClr val="FFFFFF"/>
            </a:solidFill>
            <a:prstDash val="solid"/>
            <a:headEnd type="diamond" len="lg" w="lg"/>
            <a:tailEnd type="none" len="sm" w="sm"/>
          </a:ln>
        </p:spPr>
      </p:sp>
      <p:grpSp>
        <p:nvGrpSpPr>
          <p:cNvPr name="Group 16" id="16"/>
          <p:cNvGrpSpPr/>
          <p:nvPr/>
        </p:nvGrpSpPr>
        <p:grpSpPr>
          <a:xfrm rot="0">
            <a:off x="730661" y="591200"/>
            <a:ext cx="4517010" cy="508967"/>
            <a:chOff x="0" y="0"/>
            <a:chExt cx="6022679" cy="678623"/>
          </a:xfrm>
        </p:grpSpPr>
        <p:sp>
          <p:nvSpPr>
            <p:cNvPr name="Freeform 17" id="17"/>
            <p:cNvSpPr/>
            <p:nvPr/>
          </p:nvSpPr>
          <p:spPr>
            <a:xfrm flipH="false" flipV="false" rot="0">
              <a:off x="0" y="0"/>
              <a:ext cx="678623" cy="678623"/>
            </a:xfrm>
            <a:custGeom>
              <a:avLst/>
              <a:gdLst/>
              <a:ahLst/>
              <a:cxnLst/>
              <a:rect r="r" b="b" t="t" l="l"/>
              <a:pathLst>
                <a:path h="678623" w="678623">
                  <a:moveTo>
                    <a:pt x="0" y="0"/>
                  </a:moveTo>
                  <a:lnTo>
                    <a:pt x="678623" y="0"/>
                  </a:lnTo>
                  <a:lnTo>
                    <a:pt x="678623" y="678623"/>
                  </a:lnTo>
                  <a:lnTo>
                    <a:pt x="0" y="678623"/>
                  </a:lnTo>
                  <a:lnTo>
                    <a:pt x="0" y="0"/>
                  </a:lnTo>
                  <a:close/>
                </a:path>
              </a:pathLst>
            </a:custGeom>
            <a:blipFill>
              <a:blip r:embed="rId2"/>
              <a:stretch>
                <a:fillRect l="0" t="0" r="0" b="0"/>
              </a:stretch>
            </a:blipFill>
          </p:spPr>
        </p:sp>
        <p:sp>
          <p:nvSpPr>
            <p:cNvPr name="TextBox 18" id="18"/>
            <p:cNvSpPr txBox="true"/>
            <p:nvPr/>
          </p:nvSpPr>
          <p:spPr>
            <a:xfrm rot="0">
              <a:off x="760514" y="90605"/>
              <a:ext cx="5262166" cy="525988"/>
            </a:xfrm>
            <a:prstGeom prst="rect">
              <a:avLst/>
            </a:prstGeom>
          </p:spPr>
          <p:txBody>
            <a:bodyPr anchor="t" rtlCol="false" tIns="0" lIns="0" bIns="0" rIns="0">
              <a:spAutoFit/>
            </a:bodyPr>
            <a:lstStyle/>
            <a:p>
              <a:pPr algn="r" marL="0" indent="0" lvl="0">
                <a:lnSpc>
                  <a:spcPts val="3024"/>
                </a:lnSpc>
              </a:pPr>
              <a:r>
                <a:rPr lang="en-US" b="true" sz="2749">
                  <a:solidFill>
                    <a:srgbClr val="FFFFFF"/>
                  </a:solidFill>
                  <a:latin typeface="IBM Plex Sans Medium"/>
                  <a:ea typeface="IBM Plex Sans Medium"/>
                  <a:cs typeface="IBM Plex Sans Medium"/>
                  <a:sym typeface="IBM Plex Sans Medium"/>
                </a:rPr>
                <a:t>Universitas Islam Balitar</a:t>
              </a:r>
            </a:p>
          </p:txBody>
        </p:sp>
      </p:grpSp>
      <p:sp>
        <p:nvSpPr>
          <p:cNvPr name="Freeform 19" id="19"/>
          <p:cNvSpPr/>
          <p:nvPr/>
        </p:nvSpPr>
        <p:spPr>
          <a:xfrm flipH="false" flipV="false" rot="0">
            <a:off x="9518233" y="2482707"/>
            <a:ext cx="8769767" cy="5820933"/>
          </a:xfrm>
          <a:custGeom>
            <a:avLst/>
            <a:gdLst/>
            <a:ahLst/>
            <a:cxnLst/>
            <a:rect r="r" b="b" t="t" l="l"/>
            <a:pathLst>
              <a:path h="5820933" w="8769767">
                <a:moveTo>
                  <a:pt x="0" y="0"/>
                </a:moveTo>
                <a:lnTo>
                  <a:pt x="8769767" y="0"/>
                </a:lnTo>
                <a:lnTo>
                  <a:pt x="8769767" y="5820933"/>
                </a:lnTo>
                <a:lnTo>
                  <a:pt x="0" y="5820933"/>
                </a:lnTo>
                <a:lnTo>
                  <a:pt x="0" y="0"/>
                </a:lnTo>
                <a:close/>
              </a:path>
            </a:pathLst>
          </a:custGeom>
          <a:blipFill>
            <a:blip r:embed="rId3"/>
            <a:stretch>
              <a:fillRect l="0" t="0" r="0" b="0"/>
            </a:stretch>
          </a:blipFill>
        </p:spPr>
      </p:sp>
      <p:sp>
        <p:nvSpPr>
          <p:cNvPr name="TextBox 20" id="20"/>
          <p:cNvSpPr txBox="true"/>
          <p:nvPr/>
        </p:nvSpPr>
        <p:spPr>
          <a:xfrm rot="0">
            <a:off x="730661" y="1895481"/>
            <a:ext cx="6068863" cy="1111411"/>
          </a:xfrm>
          <a:prstGeom prst="rect">
            <a:avLst/>
          </a:prstGeom>
        </p:spPr>
        <p:txBody>
          <a:bodyPr anchor="t" rtlCol="false" tIns="0" lIns="0" bIns="0" rIns="0">
            <a:spAutoFit/>
          </a:bodyPr>
          <a:lstStyle/>
          <a:p>
            <a:pPr algn="just" marL="0" indent="0" lvl="0">
              <a:lnSpc>
                <a:spcPts val="8584"/>
              </a:lnSpc>
            </a:pPr>
            <a:r>
              <a:rPr lang="en-US" b="true" sz="7804">
                <a:solidFill>
                  <a:srgbClr val="FFFAEC"/>
                </a:solidFill>
                <a:latin typeface="IBM Plex Sans Bold"/>
                <a:ea typeface="IBM Plex Sans Bold"/>
                <a:cs typeface="IBM Plex Sans Bold"/>
                <a:sym typeface="IBM Plex Sans Bold"/>
              </a:rPr>
              <a:t>Pembahasan</a:t>
            </a:r>
          </a:p>
        </p:txBody>
      </p:sp>
      <p:sp>
        <p:nvSpPr>
          <p:cNvPr name="TextBox 21" id="21"/>
          <p:cNvSpPr txBox="true"/>
          <p:nvPr/>
        </p:nvSpPr>
        <p:spPr>
          <a:xfrm rot="0">
            <a:off x="774970" y="3301864"/>
            <a:ext cx="7775340" cy="818454"/>
          </a:xfrm>
          <a:prstGeom prst="rect">
            <a:avLst/>
          </a:prstGeom>
        </p:spPr>
        <p:txBody>
          <a:bodyPr anchor="t" rtlCol="false" tIns="0" lIns="0" bIns="0" rIns="0">
            <a:spAutoFit/>
          </a:bodyPr>
          <a:lstStyle/>
          <a:p>
            <a:pPr algn="ctr" marL="0" indent="0" lvl="0">
              <a:lnSpc>
                <a:spcPts val="3239"/>
              </a:lnSpc>
            </a:pPr>
            <a:r>
              <a:rPr lang="en-US" b="true" sz="2945">
                <a:solidFill>
                  <a:srgbClr val="578E7E"/>
                </a:solidFill>
                <a:latin typeface="IBM Plex Sans Medium"/>
                <a:ea typeface="IBM Plex Sans Medium"/>
                <a:cs typeface="IBM Plex Sans Medium"/>
                <a:sym typeface="IBM Plex Sans Medium"/>
              </a:rPr>
              <a:t>Proses Enkripsi, Dekripsi, dan Penyimpanan Riwayat</a:t>
            </a:r>
          </a:p>
        </p:txBody>
      </p:sp>
      <p:sp>
        <p:nvSpPr>
          <p:cNvPr name="TextBox 22" id="22"/>
          <p:cNvSpPr txBox="true"/>
          <p:nvPr/>
        </p:nvSpPr>
        <p:spPr>
          <a:xfrm rot="0">
            <a:off x="859527" y="4596265"/>
            <a:ext cx="7606226" cy="3397543"/>
          </a:xfrm>
          <a:prstGeom prst="rect">
            <a:avLst/>
          </a:prstGeom>
        </p:spPr>
        <p:txBody>
          <a:bodyPr anchor="t" rtlCol="false" tIns="0" lIns="0" bIns="0" rIns="0">
            <a:spAutoFit/>
          </a:bodyPr>
          <a:lstStyle/>
          <a:p>
            <a:pPr algn="just">
              <a:lnSpc>
                <a:spcPts val="3398"/>
              </a:lnSpc>
            </a:pPr>
            <a:r>
              <a:rPr lang="en-US" sz="2250">
                <a:solidFill>
                  <a:srgbClr val="F5ECD5"/>
                </a:solidFill>
                <a:latin typeface="IBM Plex Sans"/>
                <a:ea typeface="IBM Plex Sans"/>
                <a:cs typeface="IBM Plex Sans"/>
                <a:sym typeface="IBM Plex Sans"/>
              </a:rPr>
              <a:t>Bagian kode ini melakukan proses ROT13 dua kali, yaitu untuk enkripsi dan dekripsi. Karena ROT13 bersifat simetris, teks yang sudah dienkripsi akan kembali seperti semula jika diproses ROT13 lagi. Setelah itu, hasil enkripsi dan dekripsi ditampilkan ke pengguna. Program juga menyimpan semua data input, hasil enkripsi, dan hasil dekripsi ke dalam list riwayat agar dapat ditampilkan kembali saat program diakhiri.</a:t>
            </a:r>
          </a:p>
        </p:txBody>
      </p:sp>
      <p:sp>
        <p:nvSpPr>
          <p:cNvPr name="TextBox 23" id="23"/>
          <p:cNvSpPr txBox="true"/>
          <p:nvPr/>
        </p:nvSpPr>
        <p:spPr>
          <a:xfrm rot="0">
            <a:off x="16719239" y="666297"/>
            <a:ext cx="838051" cy="387347"/>
          </a:xfrm>
          <a:prstGeom prst="rect">
            <a:avLst/>
          </a:prstGeom>
        </p:spPr>
        <p:txBody>
          <a:bodyPr anchor="t" rtlCol="false" tIns="0" lIns="0" bIns="0" rIns="0">
            <a:spAutoFit/>
          </a:bodyPr>
          <a:lstStyle/>
          <a:p>
            <a:pPr algn="just" marL="0" indent="0" lvl="0">
              <a:lnSpc>
                <a:spcPts val="3024"/>
              </a:lnSpc>
            </a:pPr>
            <a:r>
              <a:rPr lang="en-US" b="true" sz="2749">
                <a:solidFill>
                  <a:srgbClr val="FFFFFF"/>
                </a:solidFill>
                <a:latin typeface="IBM Plex Sans Medium"/>
                <a:ea typeface="IBM Plex Sans Medium"/>
                <a:cs typeface="IBM Plex Sans Medium"/>
                <a:sym typeface="IBM Plex Sans Medium"/>
              </a:rPr>
              <a:t>2025</a:t>
            </a:r>
          </a:p>
        </p:txBody>
      </p:sp>
      <p:sp>
        <p:nvSpPr>
          <p:cNvPr name="TextBox 24" id="24"/>
          <p:cNvSpPr txBox="true"/>
          <p:nvPr/>
        </p:nvSpPr>
        <p:spPr>
          <a:xfrm rot="0">
            <a:off x="708032" y="9249383"/>
            <a:ext cx="419100" cy="387347"/>
          </a:xfrm>
          <a:prstGeom prst="rect">
            <a:avLst/>
          </a:prstGeom>
        </p:spPr>
        <p:txBody>
          <a:bodyPr anchor="t" rtlCol="false" tIns="0" lIns="0" bIns="0" rIns="0">
            <a:spAutoFit/>
          </a:bodyPr>
          <a:lstStyle/>
          <a:p>
            <a:pPr algn="just" marL="0" indent="0" lvl="0">
              <a:lnSpc>
                <a:spcPts val="3024"/>
              </a:lnSpc>
            </a:pPr>
            <a:r>
              <a:rPr lang="en-US" b="true" sz="2749">
                <a:solidFill>
                  <a:srgbClr val="FFFFFF"/>
                </a:solidFill>
                <a:latin typeface="IBM Plex Sans Medium"/>
                <a:ea typeface="IBM Plex Sans Medium"/>
                <a:cs typeface="IBM Plex Sans Medium"/>
                <a:sym typeface="IBM Plex Sans Medium"/>
              </a:rPr>
              <a:t>10</a:t>
            </a:r>
          </a:p>
        </p:txBody>
      </p:sp>
      <p:sp>
        <p:nvSpPr>
          <p:cNvPr name="TextBox 25" id="25"/>
          <p:cNvSpPr txBox="true"/>
          <p:nvPr/>
        </p:nvSpPr>
        <p:spPr>
          <a:xfrm rot="0">
            <a:off x="14045433" y="9646255"/>
            <a:ext cx="3511906" cy="302895"/>
          </a:xfrm>
          <a:prstGeom prst="rect">
            <a:avLst/>
          </a:prstGeom>
        </p:spPr>
        <p:txBody>
          <a:bodyPr anchor="t" rtlCol="false" tIns="0" lIns="0" bIns="0" rIns="0">
            <a:spAutoFit/>
          </a:bodyPr>
          <a:lstStyle/>
          <a:p>
            <a:pPr algn="r" marL="0" indent="0" lvl="0">
              <a:lnSpc>
                <a:spcPts val="2310"/>
              </a:lnSpc>
            </a:pPr>
            <a:r>
              <a:rPr lang="en-US" b="true" sz="2100">
                <a:solidFill>
                  <a:srgbClr val="FFFFFF"/>
                </a:solidFill>
                <a:latin typeface="IBM Plex Sans Medium"/>
                <a:ea typeface="IBM Plex Sans Medium"/>
                <a:cs typeface="IBM Plex Sans Medium"/>
                <a:sym typeface="IBM Plex Sans Medium"/>
              </a:rPr>
              <a:t>KRIPTOGRAFI - Kelompok 2</a:t>
            </a:r>
          </a:p>
        </p:txBody>
      </p:sp>
    </p:spTree>
  </p:cSld>
  <p:clrMapOvr>
    <a:masterClrMapping/>
  </p:clrMapOvr>
  <p:transition spd="slow">
    <p:push dir="l"/>
  </p:transition>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FFAEC"/>
        </a:solidFill>
      </p:bgPr>
    </p:bg>
    <p:spTree>
      <p:nvGrpSpPr>
        <p:cNvPr id="1" name=""/>
        <p:cNvGrpSpPr/>
        <p:nvPr/>
      </p:nvGrpSpPr>
      <p:grpSpPr>
        <a:xfrm>
          <a:off x="0" y="0"/>
          <a:ext cx="0" cy="0"/>
          <a:chOff x="0" y="0"/>
          <a:chExt cx="0" cy="0"/>
        </a:xfrm>
      </p:grpSpPr>
      <p:grpSp>
        <p:nvGrpSpPr>
          <p:cNvPr name="Group 2" id="2"/>
          <p:cNvGrpSpPr/>
          <p:nvPr/>
        </p:nvGrpSpPr>
        <p:grpSpPr>
          <a:xfrm rot="0">
            <a:off x="-2097799" y="-1981899"/>
            <a:ext cx="5999546" cy="5999546"/>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5ECD5">
                  <a:alpha val="80000"/>
                </a:srgbClr>
              </a:solidFill>
              <a:prstDash val="solid"/>
              <a:miter/>
            </a:ln>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2713996" y="8965278"/>
            <a:ext cx="4992839" cy="4992839"/>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809625" cap="sq">
              <a:solidFill>
                <a:srgbClr val="F5ECD5">
                  <a:alpha val="80000"/>
                </a:srgbClr>
              </a:solidFill>
              <a:prstDash val="solid"/>
              <a:miter/>
            </a:ln>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6782030" y="2988852"/>
            <a:ext cx="11505970" cy="6231956"/>
            <a:chOff x="0" y="0"/>
            <a:chExt cx="2414170" cy="1307582"/>
          </a:xfrm>
        </p:grpSpPr>
        <p:sp>
          <p:nvSpPr>
            <p:cNvPr name="Freeform 9" id="9"/>
            <p:cNvSpPr/>
            <p:nvPr/>
          </p:nvSpPr>
          <p:spPr>
            <a:xfrm flipH="false" flipV="false" rot="0">
              <a:off x="0" y="0"/>
              <a:ext cx="2414170" cy="1307582"/>
            </a:xfrm>
            <a:custGeom>
              <a:avLst/>
              <a:gdLst/>
              <a:ahLst/>
              <a:cxnLst/>
              <a:rect r="r" b="b" t="t" l="l"/>
              <a:pathLst>
                <a:path h="1307582" w="2414170">
                  <a:moveTo>
                    <a:pt x="0" y="0"/>
                  </a:moveTo>
                  <a:lnTo>
                    <a:pt x="2414170" y="0"/>
                  </a:lnTo>
                  <a:lnTo>
                    <a:pt x="2414170" y="1307582"/>
                  </a:lnTo>
                  <a:lnTo>
                    <a:pt x="0" y="1307582"/>
                  </a:lnTo>
                  <a:close/>
                </a:path>
              </a:pathLst>
            </a:custGeom>
            <a:solidFill>
              <a:srgbClr val="578E7E"/>
            </a:solidFill>
          </p:spPr>
        </p:sp>
        <p:sp>
          <p:nvSpPr>
            <p:cNvPr name="TextBox 10" id="10"/>
            <p:cNvSpPr txBox="true"/>
            <p:nvPr/>
          </p:nvSpPr>
          <p:spPr>
            <a:xfrm>
              <a:off x="0" y="-38100"/>
              <a:ext cx="2414170" cy="1345682"/>
            </a:xfrm>
            <a:prstGeom prst="rect">
              <a:avLst/>
            </a:prstGeom>
          </p:spPr>
          <p:txBody>
            <a:bodyPr anchor="ctr" rtlCol="false" tIns="50800" lIns="50800" bIns="50800" rIns="50800"/>
            <a:lstStyle/>
            <a:p>
              <a:pPr algn="ctr">
                <a:lnSpc>
                  <a:spcPts val="2659"/>
                </a:lnSpc>
                <a:spcBef>
                  <a:spcPct val="0"/>
                </a:spcBef>
              </a:pPr>
            </a:p>
          </p:txBody>
        </p:sp>
      </p:grpSp>
      <p:grpSp>
        <p:nvGrpSpPr>
          <p:cNvPr name="Group 11" id="11"/>
          <p:cNvGrpSpPr/>
          <p:nvPr/>
        </p:nvGrpSpPr>
        <p:grpSpPr>
          <a:xfrm rot="0">
            <a:off x="241297" y="5942859"/>
            <a:ext cx="17805406" cy="6555898"/>
            <a:chOff x="0" y="0"/>
            <a:chExt cx="23740541" cy="8741197"/>
          </a:xfrm>
        </p:grpSpPr>
        <p:sp>
          <p:nvSpPr>
            <p:cNvPr name="Freeform 12" id="12"/>
            <p:cNvSpPr/>
            <p:nvPr/>
          </p:nvSpPr>
          <p:spPr>
            <a:xfrm flipH="false" flipV="false" rot="0">
              <a:off x="7391714" y="515142"/>
              <a:ext cx="6631385" cy="7710913"/>
            </a:xfrm>
            <a:custGeom>
              <a:avLst/>
              <a:gdLst/>
              <a:ahLst/>
              <a:cxnLst/>
              <a:rect r="r" b="b" t="t" l="l"/>
              <a:pathLst>
                <a:path h="7710913" w="6631385">
                  <a:moveTo>
                    <a:pt x="0" y="0"/>
                  </a:moveTo>
                  <a:lnTo>
                    <a:pt x="6631385" y="0"/>
                  </a:lnTo>
                  <a:lnTo>
                    <a:pt x="6631385" y="7710913"/>
                  </a:lnTo>
                  <a:lnTo>
                    <a:pt x="0" y="7710913"/>
                  </a:lnTo>
                  <a:lnTo>
                    <a:pt x="0" y="0"/>
                  </a:lnTo>
                  <a:close/>
                </a:path>
              </a:pathLst>
            </a:custGeom>
            <a:blipFill>
              <a:blip r:embed="rId2">
                <a:alphaModFix amt="12000"/>
                <a:extLst>
                  <a:ext uri="{96DAC541-7B7A-43D3-8B79-37D633B846F1}">
                    <asvg:svgBlip xmlns:asvg="http://schemas.microsoft.com/office/drawing/2016/SVG/main" r:embed="rId3"/>
                  </a:ext>
                </a:extLst>
              </a:blip>
              <a:stretch>
                <a:fillRect l="0" t="0" r="0" b="0"/>
              </a:stretch>
            </a:blipFill>
          </p:spPr>
        </p:sp>
        <p:sp>
          <p:nvSpPr>
            <p:cNvPr name="Freeform 13" id="13"/>
            <p:cNvSpPr/>
            <p:nvPr/>
          </p:nvSpPr>
          <p:spPr>
            <a:xfrm flipH="false" flipV="false" rot="0">
              <a:off x="14470979" y="0"/>
              <a:ext cx="9269562" cy="8741197"/>
            </a:xfrm>
            <a:custGeom>
              <a:avLst/>
              <a:gdLst/>
              <a:ahLst/>
              <a:cxnLst/>
              <a:rect r="r" b="b" t="t" l="l"/>
              <a:pathLst>
                <a:path h="8741197" w="9269562">
                  <a:moveTo>
                    <a:pt x="0" y="0"/>
                  </a:moveTo>
                  <a:lnTo>
                    <a:pt x="9269562" y="0"/>
                  </a:lnTo>
                  <a:lnTo>
                    <a:pt x="9269562" y="8741197"/>
                  </a:lnTo>
                  <a:lnTo>
                    <a:pt x="0" y="8741197"/>
                  </a:lnTo>
                  <a:lnTo>
                    <a:pt x="0" y="0"/>
                  </a:lnTo>
                  <a:close/>
                </a:path>
              </a:pathLst>
            </a:custGeom>
            <a:blipFill>
              <a:blip r:embed="rId4">
                <a:alphaModFix amt="12000"/>
                <a:extLst>
                  <a:ext uri="{96DAC541-7B7A-43D3-8B79-37D633B846F1}">
                    <asvg:svgBlip xmlns:asvg="http://schemas.microsoft.com/office/drawing/2016/SVG/main" r:embed="rId5"/>
                  </a:ext>
                </a:extLst>
              </a:blip>
              <a:stretch>
                <a:fillRect l="0" t="0" r="0" b="0"/>
              </a:stretch>
            </a:blipFill>
          </p:spPr>
        </p:sp>
        <p:sp>
          <p:nvSpPr>
            <p:cNvPr name="Freeform 14" id="14"/>
            <p:cNvSpPr/>
            <p:nvPr/>
          </p:nvSpPr>
          <p:spPr>
            <a:xfrm flipH="false" flipV="false" rot="0">
              <a:off x="0" y="1074628"/>
              <a:ext cx="7811271" cy="6155282"/>
            </a:xfrm>
            <a:custGeom>
              <a:avLst/>
              <a:gdLst/>
              <a:ahLst/>
              <a:cxnLst/>
              <a:rect r="r" b="b" t="t" l="l"/>
              <a:pathLst>
                <a:path h="6155282" w="7811271">
                  <a:moveTo>
                    <a:pt x="0" y="0"/>
                  </a:moveTo>
                  <a:lnTo>
                    <a:pt x="7811271" y="0"/>
                  </a:lnTo>
                  <a:lnTo>
                    <a:pt x="7811271" y="6155282"/>
                  </a:lnTo>
                  <a:lnTo>
                    <a:pt x="0" y="6155282"/>
                  </a:lnTo>
                  <a:lnTo>
                    <a:pt x="0" y="0"/>
                  </a:lnTo>
                  <a:close/>
                </a:path>
              </a:pathLst>
            </a:custGeom>
            <a:blipFill>
              <a:blip r:embed="rId6">
                <a:alphaModFix amt="12000"/>
                <a:extLst>
                  <a:ext uri="{96DAC541-7B7A-43D3-8B79-37D633B846F1}">
                    <asvg:svgBlip xmlns:asvg="http://schemas.microsoft.com/office/drawing/2016/SVG/main" r:embed="rId7"/>
                  </a:ext>
                </a:extLst>
              </a:blip>
              <a:stretch>
                <a:fillRect l="0" t="0" r="0" b="0"/>
              </a:stretch>
            </a:blipFill>
          </p:spPr>
        </p:sp>
      </p:grpSp>
      <p:sp>
        <p:nvSpPr>
          <p:cNvPr name="AutoShape 15" id="15"/>
          <p:cNvSpPr/>
          <p:nvPr/>
        </p:nvSpPr>
        <p:spPr>
          <a:xfrm flipV="true">
            <a:off x="1549816" y="9428769"/>
            <a:ext cx="16007523" cy="0"/>
          </a:xfrm>
          <a:prstGeom prst="line">
            <a:avLst/>
          </a:prstGeom>
          <a:ln cap="flat" w="28575">
            <a:solidFill>
              <a:srgbClr val="3D3D3D"/>
            </a:solidFill>
            <a:prstDash val="solid"/>
            <a:headEnd type="diamond" len="lg" w="lg"/>
            <a:tailEnd type="none" len="sm" w="sm"/>
          </a:ln>
        </p:spPr>
      </p:sp>
      <p:sp>
        <p:nvSpPr>
          <p:cNvPr name="AutoShape 16" id="16"/>
          <p:cNvSpPr/>
          <p:nvPr/>
        </p:nvSpPr>
        <p:spPr>
          <a:xfrm flipV="true">
            <a:off x="730661" y="1357578"/>
            <a:ext cx="16826678" cy="0"/>
          </a:xfrm>
          <a:prstGeom prst="line">
            <a:avLst/>
          </a:prstGeom>
          <a:ln cap="flat" w="28575">
            <a:solidFill>
              <a:srgbClr val="3D3D3D"/>
            </a:solidFill>
            <a:prstDash val="solid"/>
            <a:headEnd type="none" len="sm" w="sm"/>
            <a:tailEnd type="none" len="sm" w="sm"/>
          </a:ln>
        </p:spPr>
      </p:sp>
      <p:grpSp>
        <p:nvGrpSpPr>
          <p:cNvPr name="Group 17" id="17"/>
          <p:cNvGrpSpPr/>
          <p:nvPr/>
        </p:nvGrpSpPr>
        <p:grpSpPr>
          <a:xfrm rot="0">
            <a:off x="730661" y="591200"/>
            <a:ext cx="4517010" cy="508967"/>
            <a:chOff x="0" y="0"/>
            <a:chExt cx="6022679" cy="678623"/>
          </a:xfrm>
        </p:grpSpPr>
        <p:sp>
          <p:nvSpPr>
            <p:cNvPr name="Freeform 18" id="18"/>
            <p:cNvSpPr/>
            <p:nvPr/>
          </p:nvSpPr>
          <p:spPr>
            <a:xfrm flipH="false" flipV="false" rot="0">
              <a:off x="0" y="0"/>
              <a:ext cx="678623" cy="678623"/>
            </a:xfrm>
            <a:custGeom>
              <a:avLst/>
              <a:gdLst/>
              <a:ahLst/>
              <a:cxnLst/>
              <a:rect r="r" b="b" t="t" l="l"/>
              <a:pathLst>
                <a:path h="678623" w="678623">
                  <a:moveTo>
                    <a:pt x="0" y="0"/>
                  </a:moveTo>
                  <a:lnTo>
                    <a:pt x="678623" y="0"/>
                  </a:lnTo>
                  <a:lnTo>
                    <a:pt x="678623" y="678623"/>
                  </a:lnTo>
                  <a:lnTo>
                    <a:pt x="0" y="678623"/>
                  </a:lnTo>
                  <a:lnTo>
                    <a:pt x="0" y="0"/>
                  </a:lnTo>
                  <a:close/>
                </a:path>
              </a:pathLst>
            </a:custGeom>
            <a:blipFill>
              <a:blip r:embed="rId8"/>
              <a:stretch>
                <a:fillRect l="0" t="0" r="0" b="0"/>
              </a:stretch>
            </a:blipFill>
          </p:spPr>
        </p:sp>
        <p:sp>
          <p:nvSpPr>
            <p:cNvPr name="TextBox 19" id="19"/>
            <p:cNvSpPr txBox="true"/>
            <p:nvPr/>
          </p:nvSpPr>
          <p:spPr>
            <a:xfrm rot="0">
              <a:off x="760514" y="90605"/>
              <a:ext cx="5262166" cy="525988"/>
            </a:xfrm>
            <a:prstGeom prst="rect">
              <a:avLst/>
            </a:prstGeom>
          </p:spPr>
          <p:txBody>
            <a:bodyPr anchor="t" rtlCol="false" tIns="0" lIns="0" bIns="0" rIns="0">
              <a:spAutoFit/>
            </a:bodyPr>
            <a:lstStyle/>
            <a:p>
              <a:pPr algn="r" marL="0" indent="0" lvl="0">
                <a:lnSpc>
                  <a:spcPts val="3024"/>
                </a:lnSpc>
              </a:pPr>
              <a:r>
                <a:rPr lang="en-US" b="true" sz="2749">
                  <a:solidFill>
                    <a:srgbClr val="3D3D3D"/>
                  </a:solidFill>
                  <a:latin typeface="IBM Plex Sans Medium"/>
                  <a:ea typeface="IBM Plex Sans Medium"/>
                  <a:cs typeface="IBM Plex Sans Medium"/>
                  <a:sym typeface="IBM Plex Sans Medium"/>
                </a:rPr>
                <a:t>Universitas Islam Balitar</a:t>
              </a:r>
            </a:p>
          </p:txBody>
        </p:sp>
      </p:grpSp>
      <p:sp>
        <p:nvSpPr>
          <p:cNvPr name="Freeform 20" id="20"/>
          <p:cNvSpPr/>
          <p:nvPr/>
        </p:nvSpPr>
        <p:spPr>
          <a:xfrm flipH="false" flipV="false" rot="0">
            <a:off x="7301644" y="3168629"/>
            <a:ext cx="10824704" cy="5872402"/>
          </a:xfrm>
          <a:custGeom>
            <a:avLst/>
            <a:gdLst/>
            <a:ahLst/>
            <a:cxnLst/>
            <a:rect r="r" b="b" t="t" l="l"/>
            <a:pathLst>
              <a:path h="5872402" w="10824704">
                <a:moveTo>
                  <a:pt x="0" y="0"/>
                </a:moveTo>
                <a:lnTo>
                  <a:pt x="10824704" y="0"/>
                </a:lnTo>
                <a:lnTo>
                  <a:pt x="10824704" y="5872402"/>
                </a:lnTo>
                <a:lnTo>
                  <a:pt x="0" y="5872402"/>
                </a:lnTo>
                <a:lnTo>
                  <a:pt x="0" y="0"/>
                </a:lnTo>
                <a:close/>
              </a:path>
            </a:pathLst>
          </a:custGeom>
          <a:blipFill>
            <a:blip r:embed="rId9"/>
            <a:stretch>
              <a:fillRect l="0" t="0" r="0" b="0"/>
            </a:stretch>
          </a:blipFill>
        </p:spPr>
      </p:sp>
      <p:sp>
        <p:nvSpPr>
          <p:cNvPr name="TextBox 21" id="21"/>
          <p:cNvSpPr txBox="true"/>
          <p:nvPr/>
        </p:nvSpPr>
        <p:spPr>
          <a:xfrm rot="0">
            <a:off x="730661" y="1695715"/>
            <a:ext cx="9133576" cy="1111411"/>
          </a:xfrm>
          <a:prstGeom prst="rect">
            <a:avLst/>
          </a:prstGeom>
        </p:spPr>
        <p:txBody>
          <a:bodyPr anchor="t" rtlCol="false" tIns="0" lIns="0" bIns="0" rIns="0">
            <a:spAutoFit/>
          </a:bodyPr>
          <a:lstStyle/>
          <a:p>
            <a:pPr algn="just" marL="0" indent="0" lvl="0">
              <a:lnSpc>
                <a:spcPts val="8584"/>
              </a:lnSpc>
            </a:pPr>
            <a:r>
              <a:rPr lang="en-US" b="true" sz="7804">
                <a:solidFill>
                  <a:srgbClr val="3D3D3D"/>
                </a:solidFill>
                <a:latin typeface="IBM Plex Sans Bold"/>
                <a:ea typeface="IBM Plex Sans Bold"/>
                <a:cs typeface="IBM Plex Sans Bold"/>
                <a:sym typeface="IBM Plex Sans Bold"/>
              </a:rPr>
              <a:t>Hasil Implementasi</a:t>
            </a:r>
          </a:p>
        </p:txBody>
      </p:sp>
      <p:sp>
        <p:nvSpPr>
          <p:cNvPr name="TextBox 22" id="22"/>
          <p:cNvSpPr txBox="true"/>
          <p:nvPr/>
        </p:nvSpPr>
        <p:spPr>
          <a:xfrm rot="0">
            <a:off x="730661" y="3265008"/>
            <a:ext cx="5838706" cy="3170030"/>
          </a:xfrm>
          <a:prstGeom prst="rect">
            <a:avLst/>
          </a:prstGeom>
        </p:spPr>
        <p:txBody>
          <a:bodyPr anchor="t" rtlCol="false" tIns="0" lIns="0" bIns="0" rIns="0">
            <a:spAutoFit/>
          </a:bodyPr>
          <a:lstStyle/>
          <a:p>
            <a:pPr algn="l" marL="701484" indent="-350742" lvl="1">
              <a:lnSpc>
                <a:spcPts val="3574"/>
              </a:lnSpc>
              <a:buFont typeface="Arial"/>
              <a:buChar char="•"/>
            </a:pPr>
            <a:r>
              <a:rPr lang="en-US" sz="3249">
                <a:solidFill>
                  <a:srgbClr val="3D3D3D"/>
                </a:solidFill>
                <a:latin typeface="IBM Plex Sans"/>
                <a:ea typeface="IBM Plex Sans"/>
                <a:cs typeface="IBM Plex Sans"/>
                <a:sym typeface="IBM Plex Sans"/>
              </a:rPr>
              <a:t>Pengujian dilakukan dengan beberapa input teks.</a:t>
            </a:r>
          </a:p>
          <a:p>
            <a:pPr algn="l" marL="701484" indent="-350742" lvl="1">
              <a:lnSpc>
                <a:spcPts val="3574"/>
              </a:lnSpc>
              <a:buFont typeface="Arial"/>
              <a:buChar char="•"/>
            </a:pPr>
            <a:r>
              <a:rPr lang="en-US" sz="3249">
                <a:solidFill>
                  <a:srgbClr val="3D3D3D"/>
                </a:solidFill>
                <a:latin typeface="IBM Plex Sans"/>
                <a:ea typeface="IBM Plex Sans"/>
                <a:cs typeface="IBM Plex Sans"/>
                <a:sym typeface="IBM Plex Sans"/>
              </a:rPr>
              <a:t>Program juga mencatat riwayat enkripsi/dekripsi dalam sebuah list, sesuai instruksi UTS.</a:t>
            </a:r>
          </a:p>
        </p:txBody>
      </p:sp>
      <p:sp>
        <p:nvSpPr>
          <p:cNvPr name="TextBox 23" id="23"/>
          <p:cNvSpPr txBox="true"/>
          <p:nvPr/>
        </p:nvSpPr>
        <p:spPr>
          <a:xfrm rot="0">
            <a:off x="16719239" y="666297"/>
            <a:ext cx="838051" cy="387347"/>
          </a:xfrm>
          <a:prstGeom prst="rect">
            <a:avLst/>
          </a:prstGeom>
        </p:spPr>
        <p:txBody>
          <a:bodyPr anchor="t" rtlCol="false" tIns="0" lIns="0" bIns="0" rIns="0">
            <a:spAutoFit/>
          </a:bodyPr>
          <a:lstStyle/>
          <a:p>
            <a:pPr algn="just" marL="0" indent="0" lvl="0">
              <a:lnSpc>
                <a:spcPts val="3024"/>
              </a:lnSpc>
            </a:pPr>
            <a:r>
              <a:rPr lang="en-US" b="true" sz="2749">
                <a:solidFill>
                  <a:srgbClr val="3D3D3D"/>
                </a:solidFill>
                <a:latin typeface="IBM Plex Sans Medium"/>
                <a:ea typeface="IBM Plex Sans Medium"/>
                <a:cs typeface="IBM Plex Sans Medium"/>
                <a:sym typeface="IBM Plex Sans Medium"/>
              </a:rPr>
              <a:t>2025</a:t>
            </a:r>
          </a:p>
        </p:txBody>
      </p:sp>
      <p:sp>
        <p:nvSpPr>
          <p:cNvPr name="TextBox 24" id="24"/>
          <p:cNvSpPr txBox="true"/>
          <p:nvPr/>
        </p:nvSpPr>
        <p:spPr>
          <a:xfrm rot="0">
            <a:off x="708032" y="9249383"/>
            <a:ext cx="419100" cy="387347"/>
          </a:xfrm>
          <a:prstGeom prst="rect">
            <a:avLst/>
          </a:prstGeom>
        </p:spPr>
        <p:txBody>
          <a:bodyPr anchor="t" rtlCol="false" tIns="0" lIns="0" bIns="0" rIns="0">
            <a:spAutoFit/>
          </a:bodyPr>
          <a:lstStyle/>
          <a:p>
            <a:pPr algn="just" marL="0" indent="0" lvl="0">
              <a:lnSpc>
                <a:spcPts val="3024"/>
              </a:lnSpc>
            </a:pPr>
            <a:r>
              <a:rPr lang="en-US" b="true" sz="2749">
                <a:solidFill>
                  <a:srgbClr val="578E7E"/>
                </a:solidFill>
                <a:latin typeface="IBM Plex Sans Medium"/>
                <a:ea typeface="IBM Plex Sans Medium"/>
                <a:cs typeface="IBM Plex Sans Medium"/>
                <a:sym typeface="IBM Plex Sans Medium"/>
              </a:rPr>
              <a:t>11</a:t>
            </a:r>
          </a:p>
        </p:txBody>
      </p:sp>
      <p:sp>
        <p:nvSpPr>
          <p:cNvPr name="TextBox 25" id="25"/>
          <p:cNvSpPr txBox="true"/>
          <p:nvPr/>
        </p:nvSpPr>
        <p:spPr>
          <a:xfrm rot="0">
            <a:off x="14045433" y="9646255"/>
            <a:ext cx="3511906" cy="302895"/>
          </a:xfrm>
          <a:prstGeom prst="rect">
            <a:avLst/>
          </a:prstGeom>
        </p:spPr>
        <p:txBody>
          <a:bodyPr anchor="t" rtlCol="false" tIns="0" lIns="0" bIns="0" rIns="0">
            <a:spAutoFit/>
          </a:bodyPr>
          <a:lstStyle/>
          <a:p>
            <a:pPr algn="r" marL="0" indent="0" lvl="0">
              <a:lnSpc>
                <a:spcPts val="2310"/>
              </a:lnSpc>
            </a:pPr>
            <a:r>
              <a:rPr lang="en-US" b="true" sz="2100">
                <a:solidFill>
                  <a:srgbClr val="3D3D3D"/>
                </a:solidFill>
                <a:latin typeface="IBM Plex Sans Medium"/>
                <a:ea typeface="IBM Plex Sans Medium"/>
                <a:cs typeface="IBM Plex Sans Medium"/>
                <a:sym typeface="IBM Plex Sans Medium"/>
              </a:rPr>
              <a:t>KRIPTOGRAFI - Kelompok 2</a:t>
            </a:r>
          </a:p>
        </p:txBody>
      </p:sp>
    </p:spTree>
  </p:cSld>
  <p:clrMapOvr>
    <a:masterClrMapping/>
  </p:clrMapOvr>
  <p:transition spd="slow">
    <p:push dir="l"/>
  </p:transition>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FFAEC"/>
        </a:solidFill>
      </p:bgPr>
    </p:bg>
    <p:spTree>
      <p:nvGrpSpPr>
        <p:cNvPr id="1" name=""/>
        <p:cNvGrpSpPr/>
        <p:nvPr/>
      </p:nvGrpSpPr>
      <p:grpSpPr>
        <a:xfrm>
          <a:off x="0" y="0"/>
          <a:ext cx="0" cy="0"/>
          <a:chOff x="0" y="0"/>
          <a:chExt cx="0" cy="0"/>
        </a:xfrm>
      </p:grpSpPr>
      <p:grpSp>
        <p:nvGrpSpPr>
          <p:cNvPr name="Group 2" id="2"/>
          <p:cNvGrpSpPr/>
          <p:nvPr/>
        </p:nvGrpSpPr>
        <p:grpSpPr>
          <a:xfrm rot="0">
            <a:off x="-2097799" y="-1981899"/>
            <a:ext cx="5999546" cy="5999546"/>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5ECD5">
                  <a:alpha val="80000"/>
                </a:srgbClr>
              </a:solidFill>
              <a:prstDash val="solid"/>
              <a:miter/>
            </a:ln>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2713996" y="8965278"/>
            <a:ext cx="4992839" cy="4992839"/>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809625" cap="sq">
              <a:solidFill>
                <a:srgbClr val="F5ECD5">
                  <a:alpha val="80000"/>
                </a:srgbClr>
              </a:solidFill>
              <a:prstDash val="solid"/>
              <a:miter/>
            </a:ln>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0" y="2807126"/>
            <a:ext cx="10140143" cy="6223182"/>
            <a:chOff x="0" y="0"/>
            <a:chExt cx="2127594" cy="1305741"/>
          </a:xfrm>
        </p:grpSpPr>
        <p:sp>
          <p:nvSpPr>
            <p:cNvPr name="Freeform 9" id="9"/>
            <p:cNvSpPr/>
            <p:nvPr/>
          </p:nvSpPr>
          <p:spPr>
            <a:xfrm flipH="false" flipV="false" rot="0">
              <a:off x="0" y="0"/>
              <a:ext cx="2127594" cy="1305741"/>
            </a:xfrm>
            <a:custGeom>
              <a:avLst/>
              <a:gdLst/>
              <a:ahLst/>
              <a:cxnLst/>
              <a:rect r="r" b="b" t="t" l="l"/>
              <a:pathLst>
                <a:path h="1305741" w="2127594">
                  <a:moveTo>
                    <a:pt x="0" y="0"/>
                  </a:moveTo>
                  <a:lnTo>
                    <a:pt x="2127594" y="0"/>
                  </a:lnTo>
                  <a:lnTo>
                    <a:pt x="2127594" y="1305741"/>
                  </a:lnTo>
                  <a:lnTo>
                    <a:pt x="0" y="1305741"/>
                  </a:lnTo>
                  <a:close/>
                </a:path>
              </a:pathLst>
            </a:custGeom>
            <a:solidFill>
              <a:srgbClr val="578E7E"/>
            </a:solidFill>
          </p:spPr>
        </p:sp>
        <p:sp>
          <p:nvSpPr>
            <p:cNvPr name="TextBox 10" id="10"/>
            <p:cNvSpPr txBox="true"/>
            <p:nvPr/>
          </p:nvSpPr>
          <p:spPr>
            <a:xfrm>
              <a:off x="0" y="-38100"/>
              <a:ext cx="2127594" cy="1343841"/>
            </a:xfrm>
            <a:prstGeom prst="rect">
              <a:avLst/>
            </a:prstGeom>
          </p:spPr>
          <p:txBody>
            <a:bodyPr anchor="ctr" rtlCol="false" tIns="50800" lIns="50800" bIns="50800" rIns="50800"/>
            <a:lstStyle/>
            <a:p>
              <a:pPr algn="ctr">
                <a:lnSpc>
                  <a:spcPts val="2659"/>
                </a:lnSpc>
                <a:spcBef>
                  <a:spcPct val="0"/>
                </a:spcBef>
              </a:pPr>
            </a:p>
          </p:txBody>
        </p:sp>
      </p:grpSp>
      <p:sp>
        <p:nvSpPr>
          <p:cNvPr name="AutoShape 11" id="11"/>
          <p:cNvSpPr/>
          <p:nvPr/>
        </p:nvSpPr>
        <p:spPr>
          <a:xfrm flipV="true">
            <a:off x="1549816" y="9428769"/>
            <a:ext cx="16007523" cy="0"/>
          </a:xfrm>
          <a:prstGeom prst="line">
            <a:avLst/>
          </a:prstGeom>
          <a:ln cap="flat" w="28575">
            <a:solidFill>
              <a:srgbClr val="3D3D3D"/>
            </a:solidFill>
            <a:prstDash val="solid"/>
            <a:headEnd type="diamond" len="lg" w="lg"/>
            <a:tailEnd type="none" len="sm" w="sm"/>
          </a:ln>
        </p:spPr>
      </p:sp>
      <p:sp>
        <p:nvSpPr>
          <p:cNvPr name="AutoShape 12" id="12"/>
          <p:cNvSpPr/>
          <p:nvPr/>
        </p:nvSpPr>
        <p:spPr>
          <a:xfrm flipV="true">
            <a:off x="730661" y="1357578"/>
            <a:ext cx="16826678" cy="0"/>
          </a:xfrm>
          <a:prstGeom prst="line">
            <a:avLst/>
          </a:prstGeom>
          <a:ln cap="flat" w="28575">
            <a:solidFill>
              <a:srgbClr val="3D3D3D"/>
            </a:solidFill>
            <a:prstDash val="solid"/>
            <a:headEnd type="none" len="sm" w="sm"/>
            <a:tailEnd type="none" len="sm" w="sm"/>
          </a:ln>
        </p:spPr>
      </p:sp>
      <p:grpSp>
        <p:nvGrpSpPr>
          <p:cNvPr name="Group 13" id="13"/>
          <p:cNvGrpSpPr/>
          <p:nvPr/>
        </p:nvGrpSpPr>
        <p:grpSpPr>
          <a:xfrm rot="0">
            <a:off x="730661" y="591200"/>
            <a:ext cx="4517010" cy="508967"/>
            <a:chOff x="0" y="0"/>
            <a:chExt cx="6022679" cy="678623"/>
          </a:xfrm>
        </p:grpSpPr>
        <p:sp>
          <p:nvSpPr>
            <p:cNvPr name="Freeform 14" id="14"/>
            <p:cNvSpPr/>
            <p:nvPr/>
          </p:nvSpPr>
          <p:spPr>
            <a:xfrm flipH="false" flipV="false" rot="0">
              <a:off x="0" y="0"/>
              <a:ext cx="678623" cy="678623"/>
            </a:xfrm>
            <a:custGeom>
              <a:avLst/>
              <a:gdLst/>
              <a:ahLst/>
              <a:cxnLst/>
              <a:rect r="r" b="b" t="t" l="l"/>
              <a:pathLst>
                <a:path h="678623" w="678623">
                  <a:moveTo>
                    <a:pt x="0" y="0"/>
                  </a:moveTo>
                  <a:lnTo>
                    <a:pt x="678623" y="0"/>
                  </a:lnTo>
                  <a:lnTo>
                    <a:pt x="678623" y="678623"/>
                  </a:lnTo>
                  <a:lnTo>
                    <a:pt x="0" y="678623"/>
                  </a:lnTo>
                  <a:lnTo>
                    <a:pt x="0" y="0"/>
                  </a:lnTo>
                  <a:close/>
                </a:path>
              </a:pathLst>
            </a:custGeom>
            <a:blipFill>
              <a:blip r:embed="rId2"/>
              <a:stretch>
                <a:fillRect l="0" t="0" r="0" b="0"/>
              </a:stretch>
            </a:blipFill>
          </p:spPr>
        </p:sp>
        <p:sp>
          <p:nvSpPr>
            <p:cNvPr name="TextBox 15" id="15"/>
            <p:cNvSpPr txBox="true"/>
            <p:nvPr/>
          </p:nvSpPr>
          <p:spPr>
            <a:xfrm rot="0">
              <a:off x="760514" y="90605"/>
              <a:ext cx="5262166" cy="525988"/>
            </a:xfrm>
            <a:prstGeom prst="rect">
              <a:avLst/>
            </a:prstGeom>
          </p:spPr>
          <p:txBody>
            <a:bodyPr anchor="t" rtlCol="false" tIns="0" lIns="0" bIns="0" rIns="0">
              <a:spAutoFit/>
            </a:bodyPr>
            <a:lstStyle/>
            <a:p>
              <a:pPr algn="r" marL="0" indent="0" lvl="0">
                <a:lnSpc>
                  <a:spcPts val="3024"/>
                </a:lnSpc>
              </a:pPr>
              <a:r>
                <a:rPr lang="en-US" b="true" sz="2749">
                  <a:solidFill>
                    <a:srgbClr val="3D3D3D"/>
                  </a:solidFill>
                  <a:latin typeface="IBM Plex Sans Medium"/>
                  <a:ea typeface="IBM Plex Sans Medium"/>
                  <a:cs typeface="IBM Plex Sans Medium"/>
                  <a:sym typeface="IBM Plex Sans Medium"/>
                </a:rPr>
                <a:t>Universitas Islam Balitar</a:t>
              </a:r>
            </a:p>
          </p:txBody>
        </p:sp>
      </p:grpSp>
      <p:sp>
        <p:nvSpPr>
          <p:cNvPr name="TextBox 16" id="16"/>
          <p:cNvSpPr txBox="true"/>
          <p:nvPr/>
        </p:nvSpPr>
        <p:spPr>
          <a:xfrm rot="0">
            <a:off x="730661" y="1695715"/>
            <a:ext cx="9133576" cy="1111411"/>
          </a:xfrm>
          <a:prstGeom prst="rect">
            <a:avLst/>
          </a:prstGeom>
        </p:spPr>
        <p:txBody>
          <a:bodyPr anchor="t" rtlCol="false" tIns="0" lIns="0" bIns="0" rIns="0">
            <a:spAutoFit/>
          </a:bodyPr>
          <a:lstStyle/>
          <a:p>
            <a:pPr algn="just" marL="0" indent="0" lvl="0">
              <a:lnSpc>
                <a:spcPts val="8584"/>
              </a:lnSpc>
            </a:pPr>
            <a:r>
              <a:rPr lang="en-US" b="true" sz="7804">
                <a:solidFill>
                  <a:srgbClr val="3D3D3D"/>
                </a:solidFill>
                <a:latin typeface="IBM Plex Sans Bold"/>
                <a:ea typeface="IBM Plex Sans Bold"/>
                <a:cs typeface="IBM Plex Sans Bold"/>
                <a:sym typeface="IBM Plex Sans Bold"/>
              </a:rPr>
              <a:t>Hasil Implementasi</a:t>
            </a:r>
          </a:p>
        </p:txBody>
      </p:sp>
      <p:sp>
        <p:nvSpPr>
          <p:cNvPr name="TextBox 17" id="17"/>
          <p:cNvSpPr txBox="true"/>
          <p:nvPr/>
        </p:nvSpPr>
        <p:spPr>
          <a:xfrm rot="0">
            <a:off x="16719239" y="666297"/>
            <a:ext cx="838051" cy="387347"/>
          </a:xfrm>
          <a:prstGeom prst="rect">
            <a:avLst/>
          </a:prstGeom>
        </p:spPr>
        <p:txBody>
          <a:bodyPr anchor="t" rtlCol="false" tIns="0" lIns="0" bIns="0" rIns="0">
            <a:spAutoFit/>
          </a:bodyPr>
          <a:lstStyle/>
          <a:p>
            <a:pPr algn="just" marL="0" indent="0" lvl="0">
              <a:lnSpc>
                <a:spcPts val="3024"/>
              </a:lnSpc>
            </a:pPr>
            <a:r>
              <a:rPr lang="en-US" b="true" sz="2749">
                <a:solidFill>
                  <a:srgbClr val="3D3D3D"/>
                </a:solidFill>
                <a:latin typeface="IBM Plex Sans Medium"/>
                <a:ea typeface="IBM Plex Sans Medium"/>
                <a:cs typeface="IBM Plex Sans Medium"/>
                <a:sym typeface="IBM Plex Sans Medium"/>
              </a:rPr>
              <a:t>2025</a:t>
            </a:r>
          </a:p>
        </p:txBody>
      </p:sp>
      <p:sp>
        <p:nvSpPr>
          <p:cNvPr name="TextBox 18" id="18"/>
          <p:cNvSpPr txBox="true"/>
          <p:nvPr/>
        </p:nvSpPr>
        <p:spPr>
          <a:xfrm rot="0">
            <a:off x="708032" y="9249383"/>
            <a:ext cx="419100" cy="387347"/>
          </a:xfrm>
          <a:prstGeom prst="rect">
            <a:avLst/>
          </a:prstGeom>
        </p:spPr>
        <p:txBody>
          <a:bodyPr anchor="t" rtlCol="false" tIns="0" lIns="0" bIns="0" rIns="0">
            <a:spAutoFit/>
          </a:bodyPr>
          <a:lstStyle/>
          <a:p>
            <a:pPr algn="just" marL="0" indent="0" lvl="0">
              <a:lnSpc>
                <a:spcPts val="3024"/>
              </a:lnSpc>
            </a:pPr>
            <a:r>
              <a:rPr lang="en-US" b="true" sz="2749">
                <a:solidFill>
                  <a:srgbClr val="578E7E"/>
                </a:solidFill>
                <a:latin typeface="IBM Plex Sans Medium"/>
                <a:ea typeface="IBM Plex Sans Medium"/>
                <a:cs typeface="IBM Plex Sans Medium"/>
                <a:sym typeface="IBM Plex Sans Medium"/>
              </a:rPr>
              <a:t>12</a:t>
            </a:r>
          </a:p>
        </p:txBody>
      </p:sp>
      <p:sp>
        <p:nvSpPr>
          <p:cNvPr name="TextBox 19" id="19"/>
          <p:cNvSpPr txBox="true"/>
          <p:nvPr/>
        </p:nvSpPr>
        <p:spPr>
          <a:xfrm rot="0">
            <a:off x="14045433" y="9646255"/>
            <a:ext cx="3511906" cy="302895"/>
          </a:xfrm>
          <a:prstGeom prst="rect">
            <a:avLst/>
          </a:prstGeom>
        </p:spPr>
        <p:txBody>
          <a:bodyPr anchor="t" rtlCol="false" tIns="0" lIns="0" bIns="0" rIns="0">
            <a:spAutoFit/>
          </a:bodyPr>
          <a:lstStyle/>
          <a:p>
            <a:pPr algn="r" marL="0" indent="0" lvl="0">
              <a:lnSpc>
                <a:spcPts val="2310"/>
              </a:lnSpc>
            </a:pPr>
            <a:r>
              <a:rPr lang="en-US" b="true" sz="2100">
                <a:solidFill>
                  <a:srgbClr val="3D3D3D"/>
                </a:solidFill>
                <a:latin typeface="IBM Plex Sans Medium"/>
                <a:ea typeface="IBM Plex Sans Medium"/>
                <a:cs typeface="IBM Plex Sans Medium"/>
                <a:sym typeface="IBM Plex Sans Medium"/>
              </a:rPr>
              <a:t>KRIPTOGRAFI - Kelompok 2</a:t>
            </a:r>
          </a:p>
        </p:txBody>
      </p:sp>
      <p:sp>
        <p:nvSpPr>
          <p:cNvPr name="TextBox 20" id="20"/>
          <p:cNvSpPr txBox="true"/>
          <p:nvPr/>
        </p:nvSpPr>
        <p:spPr>
          <a:xfrm rot="0">
            <a:off x="730661" y="2906725"/>
            <a:ext cx="7680940" cy="5955810"/>
          </a:xfrm>
          <a:prstGeom prst="rect">
            <a:avLst/>
          </a:prstGeom>
        </p:spPr>
        <p:txBody>
          <a:bodyPr anchor="t" rtlCol="false" tIns="0" lIns="0" bIns="0" rIns="0">
            <a:spAutoFit/>
          </a:bodyPr>
          <a:lstStyle/>
          <a:p>
            <a:pPr algn="l">
              <a:lnSpc>
                <a:spcPts val="4282"/>
              </a:lnSpc>
            </a:pPr>
            <a:r>
              <a:rPr lang="en-US" sz="3149" spc="3" b="true">
                <a:solidFill>
                  <a:srgbClr val="FFFFFF"/>
                </a:solidFill>
                <a:latin typeface="IBM Plex Sans Bold"/>
                <a:ea typeface="IBM Plex Sans Bold"/>
                <a:cs typeface="IBM Plex Sans Bold"/>
                <a:sym typeface="IBM Plex Sans Bold"/>
              </a:rPr>
              <a:t>Analisis Hasil: </a:t>
            </a:r>
          </a:p>
          <a:p>
            <a:pPr algn="l" marL="679896" indent="-339948" lvl="1">
              <a:lnSpc>
                <a:spcPts val="4282"/>
              </a:lnSpc>
              <a:buFont typeface="Arial"/>
              <a:buChar char="•"/>
            </a:pPr>
            <a:r>
              <a:rPr lang="en-US" sz="3149" spc="3">
                <a:solidFill>
                  <a:srgbClr val="FFFFFF"/>
                </a:solidFill>
                <a:latin typeface="IBM Plex Sans"/>
                <a:ea typeface="IBM Plex Sans"/>
                <a:cs typeface="IBM Plex Sans"/>
                <a:sym typeface="IBM Plex Sans"/>
              </a:rPr>
              <a:t>Input 1: "Halo" -&gt; Enkripsi: "UNYB" -&gt; Dekripsi: "HALO".</a:t>
            </a:r>
          </a:p>
          <a:p>
            <a:pPr algn="l" marL="679896" indent="-339948" lvl="1">
              <a:lnSpc>
                <a:spcPts val="4282"/>
              </a:lnSpc>
              <a:buFont typeface="Arial"/>
              <a:buChar char="•"/>
            </a:pPr>
            <a:r>
              <a:rPr lang="en-US" sz="3149" spc="3">
                <a:solidFill>
                  <a:srgbClr val="FFFFFF"/>
                </a:solidFill>
                <a:latin typeface="IBM Plex Sans"/>
                <a:ea typeface="IBM Plex Sans"/>
                <a:cs typeface="IBM Plex Sans"/>
                <a:sym typeface="IBM Plex Sans"/>
              </a:rPr>
              <a:t>Input 2: "Kami dari kelompok dua" -&gt; Enkripsi: "XNZV QNEV XRYBZCBX QHN" -&gt; Dekripsi: "KAMI DARI KELOMPOK DUA".</a:t>
            </a:r>
          </a:p>
          <a:p>
            <a:pPr algn="l" marL="679896" indent="-339948" lvl="1">
              <a:lnSpc>
                <a:spcPts val="4282"/>
              </a:lnSpc>
              <a:buFont typeface="Arial"/>
              <a:buChar char="•"/>
            </a:pPr>
            <a:r>
              <a:rPr lang="en-US" sz="3149" spc="3">
                <a:solidFill>
                  <a:srgbClr val="FFFFFF"/>
                </a:solidFill>
                <a:latin typeface="IBM Plex Sans"/>
                <a:ea typeface="IBM Plex Sans"/>
                <a:cs typeface="IBM Plex Sans"/>
                <a:sym typeface="IBM Plex Sans"/>
              </a:rPr>
              <a:t>Spasi tidak berubah.</a:t>
            </a:r>
          </a:p>
          <a:p>
            <a:pPr algn="l" marL="679896" indent="-339948" lvl="1">
              <a:lnSpc>
                <a:spcPts val="4282"/>
              </a:lnSpc>
              <a:buFont typeface="Arial"/>
              <a:buChar char="•"/>
            </a:pPr>
            <a:r>
              <a:rPr lang="en-US" sz="3149" spc="3">
                <a:solidFill>
                  <a:srgbClr val="FFFFFF"/>
                </a:solidFill>
                <a:latin typeface="IBM Plex Sans"/>
                <a:ea typeface="IBM Plex Sans"/>
                <a:cs typeface="IBM Plex Sans"/>
                <a:sym typeface="IBM Plex Sans"/>
              </a:rPr>
              <a:t>Hasil dekripsi selalu kembali ke teks asli, membuktikan algoritma berjalan benar dan konsisten.</a:t>
            </a:r>
          </a:p>
        </p:txBody>
      </p:sp>
      <p:sp>
        <p:nvSpPr>
          <p:cNvPr name="Freeform 21" id="21"/>
          <p:cNvSpPr/>
          <p:nvPr/>
        </p:nvSpPr>
        <p:spPr>
          <a:xfrm flipH="false" flipV="false" rot="0">
            <a:off x="8854772" y="3517595"/>
            <a:ext cx="8852064" cy="4802244"/>
          </a:xfrm>
          <a:custGeom>
            <a:avLst/>
            <a:gdLst/>
            <a:ahLst/>
            <a:cxnLst/>
            <a:rect r="r" b="b" t="t" l="l"/>
            <a:pathLst>
              <a:path h="4802244" w="8852064">
                <a:moveTo>
                  <a:pt x="0" y="0"/>
                </a:moveTo>
                <a:lnTo>
                  <a:pt x="8852063" y="0"/>
                </a:lnTo>
                <a:lnTo>
                  <a:pt x="8852063" y="4802244"/>
                </a:lnTo>
                <a:lnTo>
                  <a:pt x="0" y="4802244"/>
                </a:lnTo>
                <a:lnTo>
                  <a:pt x="0" y="0"/>
                </a:lnTo>
                <a:close/>
              </a:path>
            </a:pathLst>
          </a:custGeom>
          <a:blipFill>
            <a:blip r:embed="rId3"/>
            <a:stretch>
              <a:fillRect l="0" t="0" r="0" b="0"/>
            </a:stretch>
          </a:blipFill>
        </p:spPr>
      </p:sp>
    </p:spTree>
  </p:cSld>
  <p:clrMapOvr>
    <a:masterClrMapping/>
  </p:clrMapOvr>
  <p:transition spd="slow">
    <p:fade/>
  </p:transition>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FFAEC"/>
        </a:solidFill>
      </p:bgPr>
    </p:bg>
    <p:spTree>
      <p:nvGrpSpPr>
        <p:cNvPr id="1" name=""/>
        <p:cNvGrpSpPr/>
        <p:nvPr/>
      </p:nvGrpSpPr>
      <p:grpSpPr>
        <a:xfrm>
          <a:off x="0" y="0"/>
          <a:ext cx="0" cy="0"/>
          <a:chOff x="0" y="0"/>
          <a:chExt cx="0" cy="0"/>
        </a:xfrm>
      </p:grpSpPr>
      <p:grpSp>
        <p:nvGrpSpPr>
          <p:cNvPr name="Group 2" id="2"/>
          <p:cNvGrpSpPr/>
          <p:nvPr/>
        </p:nvGrpSpPr>
        <p:grpSpPr>
          <a:xfrm rot="0">
            <a:off x="-2097799" y="-1981899"/>
            <a:ext cx="5999546" cy="5999546"/>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5ECD5">
                  <a:alpha val="80000"/>
                </a:srgbClr>
              </a:solidFill>
              <a:prstDash val="solid"/>
              <a:miter/>
            </a:ln>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2713996" y="8965278"/>
            <a:ext cx="4992839" cy="4992839"/>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809625" cap="sq">
              <a:solidFill>
                <a:srgbClr val="F5ECD5">
                  <a:alpha val="80000"/>
                </a:srgbClr>
              </a:solidFill>
              <a:prstDash val="solid"/>
              <a:miter/>
            </a:ln>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280498" y="1814755"/>
            <a:ext cx="3830943" cy="7156836"/>
            <a:chOff x="0" y="0"/>
            <a:chExt cx="1008973" cy="1884928"/>
          </a:xfrm>
        </p:grpSpPr>
        <p:sp>
          <p:nvSpPr>
            <p:cNvPr name="Freeform 9" id="9"/>
            <p:cNvSpPr/>
            <p:nvPr/>
          </p:nvSpPr>
          <p:spPr>
            <a:xfrm flipH="false" flipV="false" rot="0">
              <a:off x="0" y="0"/>
              <a:ext cx="1008973" cy="1884928"/>
            </a:xfrm>
            <a:custGeom>
              <a:avLst/>
              <a:gdLst/>
              <a:ahLst/>
              <a:cxnLst/>
              <a:rect r="r" b="b" t="t" l="l"/>
              <a:pathLst>
                <a:path h="1884928" w="1008973">
                  <a:moveTo>
                    <a:pt x="0" y="0"/>
                  </a:moveTo>
                  <a:lnTo>
                    <a:pt x="1008973" y="0"/>
                  </a:lnTo>
                  <a:lnTo>
                    <a:pt x="1008973" y="1884928"/>
                  </a:lnTo>
                  <a:lnTo>
                    <a:pt x="0" y="1884928"/>
                  </a:lnTo>
                  <a:close/>
                </a:path>
              </a:pathLst>
            </a:custGeom>
            <a:solidFill>
              <a:srgbClr val="578E7E"/>
            </a:solidFill>
          </p:spPr>
        </p:sp>
        <p:sp>
          <p:nvSpPr>
            <p:cNvPr name="TextBox 10" id="10"/>
            <p:cNvSpPr txBox="true"/>
            <p:nvPr/>
          </p:nvSpPr>
          <p:spPr>
            <a:xfrm>
              <a:off x="0" y="-38100"/>
              <a:ext cx="1008973" cy="1923028"/>
            </a:xfrm>
            <a:prstGeom prst="rect">
              <a:avLst/>
            </a:prstGeom>
          </p:spPr>
          <p:txBody>
            <a:bodyPr anchor="ctr" rtlCol="false" tIns="50800" lIns="50800" bIns="50800" rIns="50800"/>
            <a:lstStyle/>
            <a:p>
              <a:pPr algn="ctr">
                <a:lnSpc>
                  <a:spcPts val="2659"/>
                </a:lnSpc>
                <a:spcBef>
                  <a:spcPct val="0"/>
                </a:spcBef>
              </a:pPr>
            </a:p>
          </p:txBody>
        </p:sp>
      </p:grpSp>
      <p:sp>
        <p:nvSpPr>
          <p:cNvPr name="TextBox 11" id="11"/>
          <p:cNvSpPr txBox="true"/>
          <p:nvPr/>
        </p:nvSpPr>
        <p:spPr>
          <a:xfrm rot="0">
            <a:off x="5577431" y="1505356"/>
            <a:ext cx="5564383" cy="1111411"/>
          </a:xfrm>
          <a:prstGeom prst="rect">
            <a:avLst/>
          </a:prstGeom>
        </p:spPr>
        <p:txBody>
          <a:bodyPr anchor="t" rtlCol="false" tIns="0" lIns="0" bIns="0" rIns="0">
            <a:spAutoFit/>
          </a:bodyPr>
          <a:lstStyle/>
          <a:p>
            <a:pPr algn="just" marL="0" indent="0" lvl="0">
              <a:lnSpc>
                <a:spcPts val="8584"/>
              </a:lnSpc>
            </a:pPr>
            <a:r>
              <a:rPr lang="en-US" b="true" sz="7804">
                <a:solidFill>
                  <a:srgbClr val="3D3D3D"/>
                </a:solidFill>
                <a:latin typeface="IBM Plex Sans Bold"/>
                <a:ea typeface="IBM Plex Sans Bold"/>
                <a:cs typeface="IBM Plex Sans Bold"/>
                <a:sym typeface="IBM Plex Sans Bold"/>
              </a:rPr>
              <a:t>Kesimpulan</a:t>
            </a:r>
          </a:p>
        </p:txBody>
      </p:sp>
      <p:sp>
        <p:nvSpPr>
          <p:cNvPr name="TextBox 12" id="12"/>
          <p:cNvSpPr txBox="true"/>
          <p:nvPr/>
        </p:nvSpPr>
        <p:spPr>
          <a:xfrm rot="0">
            <a:off x="5577431" y="2987716"/>
            <a:ext cx="11979859" cy="6084392"/>
          </a:xfrm>
          <a:prstGeom prst="rect">
            <a:avLst/>
          </a:prstGeom>
        </p:spPr>
        <p:txBody>
          <a:bodyPr anchor="t" rtlCol="false" tIns="0" lIns="0" bIns="0" rIns="0">
            <a:spAutoFit/>
          </a:bodyPr>
          <a:lstStyle/>
          <a:p>
            <a:pPr algn="l" marL="679719" indent="-339860" lvl="1">
              <a:lnSpc>
                <a:spcPts val="3463"/>
              </a:lnSpc>
              <a:buFont typeface="Arial"/>
              <a:buChar char="•"/>
            </a:pPr>
            <a:r>
              <a:rPr lang="en-US" sz="3148">
                <a:solidFill>
                  <a:srgbClr val="3D3D3D"/>
                </a:solidFill>
                <a:latin typeface="IBM Plex Sans"/>
                <a:ea typeface="IBM Plex Sans"/>
                <a:cs typeface="IBM Plex Sans"/>
                <a:sym typeface="IBM Plex Sans"/>
              </a:rPr>
              <a:t>Algoritma ROT13 adalah cipher substitusi klasik, varian Caesar Cipher dengan pergeseran tetap 13 posisi.</a:t>
            </a:r>
          </a:p>
          <a:p>
            <a:pPr algn="l" marL="679719" indent="-339860" lvl="1">
              <a:lnSpc>
                <a:spcPts val="3463"/>
              </a:lnSpc>
              <a:buFont typeface="Arial"/>
              <a:buChar char="•"/>
            </a:pPr>
            <a:r>
              <a:rPr lang="en-US" sz="3148">
                <a:solidFill>
                  <a:srgbClr val="3D3D3D"/>
                </a:solidFill>
                <a:latin typeface="IBM Plex Sans"/>
                <a:ea typeface="IBM Plex Sans"/>
                <a:cs typeface="IBM Plex Sans"/>
                <a:sym typeface="IBM Plex Sans"/>
              </a:rPr>
              <a:t>Karakteristik utamanya adalah simetris (enkripsi dan dekripsi identik) karena 13 adalah setengah dari 26 huruf alfabet.</a:t>
            </a:r>
          </a:p>
          <a:p>
            <a:pPr algn="l" marL="679719" indent="-339860" lvl="1">
              <a:lnSpc>
                <a:spcPts val="3463"/>
              </a:lnSpc>
              <a:buFont typeface="Arial"/>
              <a:buChar char="•"/>
            </a:pPr>
            <a:r>
              <a:rPr lang="en-US" sz="3148">
                <a:solidFill>
                  <a:srgbClr val="3D3D3D"/>
                </a:solidFill>
                <a:latin typeface="IBM Plex Sans"/>
                <a:ea typeface="IBM Plex Sans"/>
                <a:cs typeface="IBM Plex Sans"/>
                <a:sym typeface="IBM Plex Sans"/>
              </a:rPr>
              <a:t>Implementasi berhasil dibangun menggunakan Python tanpa library kriptografi bawaan, dengan menerapkan logika manual (posisi + 13) mod 26 menggunakan ord() dan chr().</a:t>
            </a:r>
          </a:p>
          <a:p>
            <a:pPr algn="l" marL="679719" indent="-339860" lvl="1">
              <a:lnSpc>
                <a:spcPts val="3463"/>
              </a:lnSpc>
              <a:buFont typeface="Arial"/>
              <a:buChar char="•"/>
            </a:pPr>
            <a:r>
              <a:rPr lang="en-US" sz="3148">
                <a:solidFill>
                  <a:srgbClr val="3D3D3D"/>
                </a:solidFill>
                <a:latin typeface="IBM Plex Sans"/>
                <a:ea typeface="IBM Plex Sans"/>
                <a:cs typeface="IBM Plex Sans"/>
                <a:sym typeface="IBM Plex Sans"/>
              </a:rPr>
              <a:t>Hasil pengujian memvalidasi bahwa algoritma bekerja dengan benar dan konsisten, di mana teks hasil enkripsi dapat dikembalikan ke bentuk aslinya menggunakan fungsi yang sama.</a:t>
            </a:r>
          </a:p>
          <a:p>
            <a:pPr algn="l" marL="679719" indent="-339860" lvl="1">
              <a:lnSpc>
                <a:spcPts val="3463"/>
              </a:lnSpc>
              <a:buFont typeface="Arial"/>
              <a:buChar char="•"/>
            </a:pPr>
            <a:r>
              <a:rPr lang="en-US" sz="3148">
                <a:solidFill>
                  <a:srgbClr val="3D3D3D"/>
                </a:solidFill>
                <a:latin typeface="IBM Plex Sans"/>
                <a:ea typeface="IBM Plex Sans"/>
                <a:cs typeface="IBM Plex Sans"/>
                <a:sym typeface="IBM Plex Sans"/>
              </a:rPr>
              <a:t>Meskipun tidak aman untuk data sensitif, ROT13 sangat efektif untuk memahami konsep dasar kriptografi, terutama prinsip substitusi dan simetri.</a:t>
            </a:r>
          </a:p>
        </p:txBody>
      </p:sp>
      <p:sp>
        <p:nvSpPr>
          <p:cNvPr name="AutoShape 13" id="13"/>
          <p:cNvSpPr/>
          <p:nvPr/>
        </p:nvSpPr>
        <p:spPr>
          <a:xfrm flipV="true">
            <a:off x="1549816" y="9428769"/>
            <a:ext cx="16007523" cy="0"/>
          </a:xfrm>
          <a:prstGeom prst="line">
            <a:avLst/>
          </a:prstGeom>
          <a:ln cap="flat" w="28575">
            <a:solidFill>
              <a:srgbClr val="3D3D3D"/>
            </a:solidFill>
            <a:prstDash val="solid"/>
            <a:headEnd type="diamond" len="lg" w="lg"/>
            <a:tailEnd type="none" len="sm" w="sm"/>
          </a:ln>
        </p:spPr>
      </p:sp>
      <p:sp>
        <p:nvSpPr>
          <p:cNvPr name="AutoShape 14" id="14"/>
          <p:cNvSpPr/>
          <p:nvPr/>
        </p:nvSpPr>
        <p:spPr>
          <a:xfrm flipV="true">
            <a:off x="730661" y="1357578"/>
            <a:ext cx="16826678" cy="0"/>
          </a:xfrm>
          <a:prstGeom prst="line">
            <a:avLst/>
          </a:prstGeom>
          <a:ln cap="flat" w="28575">
            <a:solidFill>
              <a:srgbClr val="3D3D3D"/>
            </a:solidFill>
            <a:prstDash val="solid"/>
            <a:headEnd type="none" len="sm" w="sm"/>
            <a:tailEnd type="none" len="sm" w="sm"/>
          </a:ln>
        </p:spPr>
      </p:sp>
      <p:sp>
        <p:nvSpPr>
          <p:cNvPr name="TextBox 15" id="15"/>
          <p:cNvSpPr txBox="true"/>
          <p:nvPr/>
        </p:nvSpPr>
        <p:spPr>
          <a:xfrm rot="0">
            <a:off x="16719239" y="666297"/>
            <a:ext cx="838051" cy="387347"/>
          </a:xfrm>
          <a:prstGeom prst="rect">
            <a:avLst/>
          </a:prstGeom>
        </p:spPr>
        <p:txBody>
          <a:bodyPr anchor="t" rtlCol="false" tIns="0" lIns="0" bIns="0" rIns="0">
            <a:spAutoFit/>
          </a:bodyPr>
          <a:lstStyle/>
          <a:p>
            <a:pPr algn="just" marL="0" indent="0" lvl="0">
              <a:lnSpc>
                <a:spcPts val="3024"/>
              </a:lnSpc>
            </a:pPr>
            <a:r>
              <a:rPr lang="en-US" b="true" sz="2749">
                <a:solidFill>
                  <a:srgbClr val="3D3D3D"/>
                </a:solidFill>
                <a:latin typeface="IBM Plex Sans Medium"/>
                <a:ea typeface="IBM Plex Sans Medium"/>
                <a:cs typeface="IBM Plex Sans Medium"/>
                <a:sym typeface="IBM Plex Sans Medium"/>
              </a:rPr>
              <a:t>2025</a:t>
            </a:r>
          </a:p>
        </p:txBody>
      </p:sp>
      <p:sp>
        <p:nvSpPr>
          <p:cNvPr name="TextBox 16" id="16"/>
          <p:cNvSpPr txBox="true"/>
          <p:nvPr/>
        </p:nvSpPr>
        <p:spPr>
          <a:xfrm rot="0">
            <a:off x="708032" y="9249383"/>
            <a:ext cx="419100" cy="387347"/>
          </a:xfrm>
          <a:prstGeom prst="rect">
            <a:avLst/>
          </a:prstGeom>
        </p:spPr>
        <p:txBody>
          <a:bodyPr anchor="t" rtlCol="false" tIns="0" lIns="0" bIns="0" rIns="0">
            <a:spAutoFit/>
          </a:bodyPr>
          <a:lstStyle/>
          <a:p>
            <a:pPr algn="just" marL="0" indent="0" lvl="0">
              <a:lnSpc>
                <a:spcPts val="3024"/>
              </a:lnSpc>
            </a:pPr>
            <a:r>
              <a:rPr lang="en-US" b="true" sz="2749">
                <a:solidFill>
                  <a:srgbClr val="578E7E"/>
                </a:solidFill>
                <a:latin typeface="IBM Plex Sans Medium"/>
                <a:ea typeface="IBM Plex Sans Medium"/>
                <a:cs typeface="IBM Plex Sans Medium"/>
                <a:sym typeface="IBM Plex Sans Medium"/>
              </a:rPr>
              <a:t>13</a:t>
            </a:r>
          </a:p>
        </p:txBody>
      </p:sp>
      <p:sp>
        <p:nvSpPr>
          <p:cNvPr name="TextBox 17" id="17"/>
          <p:cNvSpPr txBox="true"/>
          <p:nvPr/>
        </p:nvSpPr>
        <p:spPr>
          <a:xfrm rot="0">
            <a:off x="14045433" y="9646255"/>
            <a:ext cx="3511906" cy="302895"/>
          </a:xfrm>
          <a:prstGeom prst="rect">
            <a:avLst/>
          </a:prstGeom>
        </p:spPr>
        <p:txBody>
          <a:bodyPr anchor="t" rtlCol="false" tIns="0" lIns="0" bIns="0" rIns="0">
            <a:spAutoFit/>
          </a:bodyPr>
          <a:lstStyle/>
          <a:p>
            <a:pPr algn="r" marL="0" indent="0" lvl="0">
              <a:lnSpc>
                <a:spcPts val="2310"/>
              </a:lnSpc>
            </a:pPr>
            <a:r>
              <a:rPr lang="en-US" b="true" sz="2100">
                <a:solidFill>
                  <a:srgbClr val="3D3D3D"/>
                </a:solidFill>
                <a:latin typeface="IBM Plex Sans Medium"/>
                <a:ea typeface="IBM Plex Sans Medium"/>
                <a:cs typeface="IBM Plex Sans Medium"/>
                <a:sym typeface="IBM Plex Sans Medium"/>
              </a:rPr>
              <a:t>KRIPTOGRAFI - Kelompok 2</a:t>
            </a:r>
          </a:p>
        </p:txBody>
      </p:sp>
      <p:grpSp>
        <p:nvGrpSpPr>
          <p:cNvPr name="Group 18" id="18"/>
          <p:cNvGrpSpPr/>
          <p:nvPr/>
        </p:nvGrpSpPr>
        <p:grpSpPr>
          <a:xfrm rot="0">
            <a:off x="730661" y="591200"/>
            <a:ext cx="4517010" cy="508967"/>
            <a:chOff x="0" y="0"/>
            <a:chExt cx="6022679" cy="678623"/>
          </a:xfrm>
        </p:grpSpPr>
        <p:sp>
          <p:nvSpPr>
            <p:cNvPr name="Freeform 19" id="19"/>
            <p:cNvSpPr/>
            <p:nvPr/>
          </p:nvSpPr>
          <p:spPr>
            <a:xfrm flipH="false" flipV="false" rot="0">
              <a:off x="0" y="0"/>
              <a:ext cx="678623" cy="678623"/>
            </a:xfrm>
            <a:custGeom>
              <a:avLst/>
              <a:gdLst/>
              <a:ahLst/>
              <a:cxnLst/>
              <a:rect r="r" b="b" t="t" l="l"/>
              <a:pathLst>
                <a:path h="678623" w="678623">
                  <a:moveTo>
                    <a:pt x="0" y="0"/>
                  </a:moveTo>
                  <a:lnTo>
                    <a:pt x="678623" y="0"/>
                  </a:lnTo>
                  <a:lnTo>
                    <a:pt x="678623" y="678623"/>
                  </a:lnTo>
                  <a:lnTo>
                    <a:pt x="0" y="678623"/>
                  </a:lnTo>
                  <a:lnTo>
                    <a:pt x="0" y="0"/>
                  </a:lnTo>
                  <a:close/>
                </a:path>
              </a:pathLst>
            </a:custGeom>
            <a:blipFill>
              <a:blip r:embed="rId2"/>
              <a:stretch>
                <a:fillRect l="0" t="0" r="0" b="0"/>
              </a:stretch>
            </a:blipFill>
          </p:spPr>
        </p:sp>
        <p:sp>
          <p:nvSpPr>
            <p:cNvPr name="TextBox 20" id="20"/>
            <p:cNvSpPr txBox="true"/>
            <p:nvPr/>
          </p:nvSpPr>
          <p:spPr>
            <a:xfrm rot="0">
              <a:off x="760514" y="90605"/>
              <a:ext cx="5262166" cy="525988"/>
            </a:xfrm>
            <a:prstGeom prst="rect">
              <a:avLst/>
            </a:prstGeom>
          </p:spPr>
          <p:txBody>
            <a:bodyPr anchor="t" rtlCol="false" tIns="0" lIns="0" bIns="0" rIns="0">
              <a:spAutoFit/>
            </a:bodyPr>
            <a:lstStyle/>
            <a:p>
              <a:pPr algn="r" marL="0" indent="0" lvl="0">
                <a:lnSpc>
                  <a:spcPts val="3024"/>
                </a:lnSpc>
              </a:pPr>
              <a:r>
                <a:rPr lang="en-US" b="true" sz="2749">
                  <a:solidFill>
                    <a:srgbClr val="3D3D3D"/>
                  </a:solidFill>
                  <a:latin typeface="IBM Plex Sans Medium"/>
                  <a:ea typeface="IBM Plex Sans Medium"/>
                  <a:cs typeface="IBM Plex Sans Medium"/>
                  <a:sym typeface="IBM Plex Sans Medium"/>
                </a:rPr>
                <a:t>Universitas Islam Balitar</a:t>
              </a:r>
            </a:p>
          </p:txBody>
        </p:sp>
      </p:grpSp>
      <p:grpSp>
        <p:nvGrpSpPr>
          <p:cNvPr name="Group 21" id="21"/>
          <p:cNvGrpSpPr/>
          <p:nvPr/>
        </p:nvGrpSpPr>
        <p:grpSpPr>
          <a:xfrm rot="0">
            <a:off x="-280498" y="2674057"/>
            <a:ext cx="6428007" cy="6076691"/>
            <a:chOff x="0" y="0"/>
            <a:chExt cx="8570675" cy="8102255"/>
          </a:xfrm>
        </p:grpSpPr>
        <p:sp>
          <p:nvSpPr>
            <p:cNvPr name="Freeform 22" id="22"/>
            <p:cNvSpPr/>
            <p:nvPr/>
          </p:nvSpPr>
          <p:spPr>
            <a:xfrm flipH="false" flipV="false" rot="0">
              <a:off x="0" y="0"/>
              <a:ext cx="6397543" cy="7164102"/>
            </a:xfrm>
            <a:custGeom>
              <a:avLst/>
              <a:gdLst/>
              <a:ahLst/>
              <a:cxnLst/>
              <a:rect r="r" b="b" t="t" l="l"/>
              <a:pathLst>
                <a:path h="7164102" w="6397543">
                  <a:moveTo>
                    <a:pt x="0" y="0"/>
                  </a:moveTo>
                  <a:lnTo>
                    <a:pt x="6397543" y="0"/>
                  </a:lnTo>
                  <a:lnTo>
                    <a:pt x="6397543" y="7164102"/>
                  </a:lnTo>
                  <a:lnTo>
                    <a:pt x="0" y="716410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23" id="23"/>
            <p:cNvSpPr/>
            <p:nvPr/>
          </p:nvSpPr>
          <p:spPr>
            <a:xfrm flipH="false" flipV="false" rot="-283383">
              <a:off x="3547827" y="3469201"/>
              <a:ext cx="4848245" cy="4440992"/>
            </a:xfrm>
            <a:custGeom>
              <a:avLst/>
              <a:gdLst/>
              <a:ahLst/>
              <a:cxnLst/>
              <a:rect r="r" b="b" t="t" l="l"/>
              <a:pathLst>
                <a:path h="4440992" w="4848245">
                  <a:moveTo>
                    <a:pt x="0" y="0"/>
                  </a:moveTo>
                  <a:lnTo>
                    <a:pt x="4848245" y="0"/>
                  </a:lnTo>
                  <a:lnTo>
                    <a:pt x="4848245" y="4440992"/>
                  </a:lnTo>
                  <a:lnTo>
                    <a:pt x="0" y="444099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spTree>
  </p:cSld>
  <p:clrMapOvr>
    <a:masterClrMapping/>
  </p:clrMapOvr>
  <p:transition spd="slow">
    <p:push dir="l"/>
  </p:transition>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578E7E"/>
        </a:solidFill>
      </p:bgPr>
    </p:bg>
    <p:spTree>
      <p:nvGrpSpPr>
        <p:cNvPr id="1" name=""/>
        <p:cNvGrpSpPr/>
        <p:nvPr/>
      </p:nvGrpSpPr>
      <p:grpSpPr>
        <a:xfrm>
          <a:off x="0" y="0"/>
          <a:ext cx="0" cy="0"/>
          <a:chOff x="0" y="0"/>
          <a:chExt cx="0" cy="0"/>
        </a:xfrm>
      </p:grpSpPr>
      <p:grpSp>
        <p:nvGrpSpPr>
          <p:cNvPr name="Group 2" id="2"/>
          <p:cNvGrpSpPr/>
          <p:nvPr/>
        </p:nvGrpSpPr>
        <p:grpSpPr>
          <a:xfrm rot="0">
            <a:off x="-2097799" y="-1981899"/>
            <a:ext cx="5999546" cy="5999546"/>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5ECD5">
                  <a:alpha val="9804"/>
                </a:srgbClr>
              </a:solidFill>
              <a:prstDash val="solid"/>
              <a:miter/>
            </a:ln>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2713996" y="8965278"/>
            <a:ext cx="4992839" cy="4992839"/>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809625" cap="sq">
              <a:solidFill>
                <a:srgbClr val="F5ECD5">
                  <a:alpha val="9804"/>
                </a:srgbClr>
              </a:solidFill>
              <a:prstDash val="solid"/>
              <a:miter/>
            </a:ln>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13171467" y="6976267"/>
            <a:ext cx="4385824" cy="1608045"/>
            <a:chOff x="0" y="0"/>
            <a:chExt cx="1155114" cy="423518"/>
          </a:xfrm>
        </p:grpSpPr>
        <p:sp>
          <p:nvSpPr>
            <p:cNvPr name="Freeform 9" id="9"/>
            <p:cNvSpPr/>
            <p:nvPr/>
          </p:nvSpPr>
          <p:spPr>
            <a:xfrm flipH="false" flipV="false" rot="0">
              <a:off x="0" y="0"/>
              <a:ext cx="1155114" cy="423518"/>
            </a:xfrm>
            <a:custGeom>
              <a:avLst/>
              <a:gdLst/>
              <a:ahLst/>
              <a:cxnLst/>
              <a:rect r="r" b="b" t="t" l="l"/>
              <a:pathLst>
                <a:path h="423518" w="1155114">
                  <a:moveTo>
                    <a:pt x="0" y="0"/>
                  </a:moveTo>
                  <a:lnTo>
                    <a:pt x="1155114" y="0"/>
                  </a:lnTo>
                  <a:lnTo>
                    <a:pt x="1155114" y="423518"/>
                  </a:lnTo>
                  <a:lnTo>
                    <a:pt x="0" y="423518"/>
                  </a:lnTo>
                  <a:close/>
                </a:path>
              </a:pathLst>
            </a:custGeom>
            <a:solidFill>
              <a:srgbClr val="F5ECD5"/>
            </a:solidFill>
          </p:spPr>
        </p:sp>
        <p:sp>
          <p:nvSpPr>
            <p:cNvPr name="TextBox 10" id="10"/>
            <p:cNvSpPr txBox="true"/>
            <p:nvPr/>
          </p:nvSpPr>
          <p:spPr>
            <a:xfrm>
              <a:off x="0" y="-38100"/>
              <a:ext cx="1155114" cy="461618"/>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730661" y="6976267"/>
            <a:ext cx="4385824" cy="1608045"/>
            <a:chOff x="0" y="0"/>
            <a:chExt cx="1155114" cy="423518"/>
          </a:xfrm>
        </p:grpSpPr>
        <p:sp>
          <p:nvSpPr>
            <p:cNvPr name="Freeform 12" id="12"/>
            <p:cNvSpPr/>
            <p:nvPr/>
          </p:nvSpPr>
          <p:spPr>
            <a:xfrm flipH="false" flipV="false" rot="0">
              <a:off x="0" y="0"/>
              <a:ext cx="1155114" cy="423518"/>
            </a:xfrm>
            <a:custGeom>
              <a:avLst/>
              <a:gdLst/>
              <a:ahLst/>
              <a:cxnLst/>
              <a:rect r="r" b="b" t="t" l="l"/>
              <a:pathLst>
                <a:path h="423518" w="1155114">
                  <a:moveTo>
                    <a:pt x="0" y="0"/>
                  </a:moveTo>
                  <a:lnTo>
                    <a:pt x="1155114" y="0"/>
                  </a:lnTo>
                  <a:lnTo>
                    <a:pt x="1155114" y="423518"/>
                  </a:lnTo>
                  <a:lnTo>
                    <a:pt x="0" y="423518"/>
                  </a:lnTo>
                  <a:close/>
                </a:path>
              </a:pathLst>
            </a:custGeom>
            <a:solidFill>
              <a:srgbClr val="F5ECD5"/>
            </a:solidFill>
          </p:spPr>
        </p:sp>
        <p:sp>
          <p:nvSpPr>
            <p:cNvPr name="TextBox 13" id="13"/>
            <p:cNvSpPr txBox="true"/>
            <p:nvPr/>
          </p:nvSpPr>
          <p:spPr>
            <a:xfrm>
              <a:off x="0" y="-38100"/>
              <a:ext cx="1155114" cy="461618"/>
            </a:xfrm>
            <a:prstGeom prst="rect">
              <a:avLst/>
            </a:prstGeom>
          </p:spPr>
          <p:txBody>
            <a:bodyPr anchor="ctr" rtlCol="false" tIns="50800" lIns="50800" bIns="50800" rIns="50800"/>
            <a:lstStyle/>
            <a:p>
              <a:pPr algn="ctr">
                <a:lnSpc>
                  <a:spcPts val="2659"/>
                </a:lnSpc>
              </a:pPr>
            </a:p>
          </p:txBody>
        </p:sp>
      </p:grpSp>
      <p:sp>
        <p:nvSpPr>
          <p:cNvPr name="TextBox 14" id="14"/>
          <p:cNvSpPr txBox="true"/>
          <p:nvPr/>
        </p:nvSpPr>
        <p:spPr>
          <a:xfrm rot="0">
            <a:off x="730661" y="3272808"/>
            <a:ext cx="11099544" cy="2458351"/>
          </a:xfrm>
          <a:prstGeom prst="rect">
            <a:avLst/>
          </a:prstGeom>
        </p:spPr>
        <p:txBody>
          <a:bodyPr anchor="t" rtlCol="false" tIns="0" lIns="0" bIns="0" rIns="0">
            <a:spAutoFit/>
          </a:bodyPr>
          <a:lstStyle/>
          <a:p>
            <a:pPr algn="just">
              <a:lnSpc>
                <a:spcPts val="9595"/>
              </a:lnSpc>
            </a:pPr>
            <a:r>
              <a:rPr lang="en-US" sz="8723" b="true">
                <a:solidFill>
                  <a:srgbClr val="FFFAEC"/>
                </a:solidFill>
                <a:latin typeface="IBM Plex Sans Bold"/>
                <a:ea typeface="IBM Plex Sans Bold"/>
                <a:cs typeface="IBM Plex Sans Bold"/>
                <a:sym typeface="IBM Plex Sans Bold"/>
              </a:rPr>
              <a:t>Terimakasih</a:t>
            </a:r>
          </a:p>
          <a:p>
            <a:pPr algn="just" marL="0" indent="0" lvl="0">
              <a:lnSpc>
                <a:spcPts val="9595"/>
              </a:lnSpc>
            </a:pPr>
            <a:r>
              <a:rPr lang="en-US" b="true" sz="8723">
                <a:solidFill>
                  <a:srgbClr val="FFFAEC"/>
                </a:solidFill>
                <a:latin typeface="IBM Plex Sans Bold"/>
                <a:ea typeface="IBM Plex Sans Bold"/>
                <a:cs typeface="IBM Plex Sans Bold"/>
                <a:sym typeface="IBM Plex Sans Bold"/>
              </a:rPr>
              <a:t>Atas Kesempatannya</a:t>
            </a:r>
          </a:p>
        </p:txBody>
      </p:sp>
      <p:sp>
        <p:nvSpPr>
          <p:cNvPr name="TextBox 15" id="15"/>
          <p:cNvSpPr txBox="true"/>
          <p:nvPr/>
        </p:nvSpPr>
        <p:spPr>
          <a:xfrm rot="0">
            <a:off x="1040552" y="7255159"/>
            <a:ext cx="3993217" cy="302895"/>
          </a:xfrm>
          <a:prstGeom prst="rect">
            <a:avLst/>
          </a:prstGeom>
        </p:spPr>
        <p:txBody>
          <a:bodyPr anchor="t" rtlCol="false" tIns="0" lIns="0" bIns="0" rIns="0">
            <a:spAutoFit/>
          </a:bodyPr>
          <a:lstStyle/>
          <a:p>
            <a:pPr algn="l" marL="0" indent="0" lvl="0">
              <a:lnSpc>
                <a:spcPts val="2310"/>
              </a:lnSpc>
            </a:pPr>
            <a:r>
              <a:rPr lang="en-US" b="true" sz="2100">
                <a:solidFill>
                  <a:srgbClr val="3D3D3D"/>
                </a:solidFill>
                <a:latin typeface="IBM Plex Sans Medium"/>
                <a:ea typeface="IBM Plex Sans Medium"/>
                <a:cs typeface="IBM Plex Sans Medium"/>
                <a:sym typeface="IBM Plex Sans Medium"/>
              </a:rPr>
              <a:t>Disusun oleh :</a:t>
            </a:r>
          </a:p>
        </p:txBody>
      </p:sp>
      <p:sp>
        <p:nvSpPr>
          <p:cNvPr name="TextBox 16" id="16"/>
          <p:cNvSpPr txBox="true"/>
          <p:nvPr/>
        </p:nvSpPr>
        <p:spPr>
          <a:xfrm rot="0">
            <a:off x="1060292" y="7587106"/>
            <a:ext cx="3973477" cy="460372"/>
          </a:xfrm>
          <a:prstGeom prst="rect">
            <a:avLst/>
          </a:prstGeom>
        </p:spPr>
        <p:txBody>
          <a:bodyPr anchor="t" rtlCol="false" tIns="0" lIns="0" bIns="0" rIns="0">
            <a:spAutoFit/>
          </a:bodyPr>
          <a:lstStyle/>
          <a:p>
            <a:pPr algn="l" marL="0" indent="0" lvl="0">
              <a:lnSpc>
                <a:spcPts val="3574"/>
              </a:lnSpc>
            </a:pPr>
            <a:r>
              <a:rPr lang="en-US" b="true" sz="3249">
                <a:solidFill>
                  <a:srgbClr val="578E7E"/>
                </a:solidFill>
                <a:latin typeface="IBM Plex Sans Medium"/>
                <a:ea typeface="IBM Plex Sans Medium"/>
                <a:cs typeface="IBM Plex Sans Medium"/>
                <a:sym typeface="IBM Plex Sans Medium"/>
              </a:rPr>
              <a:t>KELOMPOK 2</a:t>
            </a:r>
          </a:p>
        </p:txBody>
      </p:sp>
      <p:grpSp>
        <p:nvGrpSpPr>
          <p:cNvPr name="Group 17" id="17"/>
          <p:cNvGrpSpPr/>
          <p:nvPr/>
        </p:nvGrpSpPr>
        <p:grpSpPr>
          <a:xfrm rot="0">
            <a:off x="6951064" y="6976267"/>
            <a:ext cx="4385824" cy="1608045"/>
            <a:chOff x="0" y="0"/>
            <a:chExt cx="1155114" cy="423518"/>
          </a:xfrm>
        </p:grpSpPr>
        <p:sp>
          <p:nvSpPr>
            <p:cNvPr name="Freeform 18" id="18"/>
            <p:cNvSpPr/>
            <p:nvPr/>
          </p:nvSpPr>
          <p:spPr>
            <a:xfrm flipH="false" flipV="false" rot="0">
              <a:off x="0" y="0"/>
              <a:ext cx="1155114" cy="423518"/>
            </a:xfrm>
            <a:custGeom>
              <a:avLst/>
              <a:gdLst/>
              <a:ahLst/>
              <a:cxnLst/>
              <a:rect r="r" b="b" t="t" l="l"/>
              <a:pathLst>
                <a:path h="423518" w="1155114">
                  <a:moveTo>
                    <a:pt x="0" y="0"/>
                  </a:moveTo>
                  <a:lnTo>
                    <a:pt x="1155114" y="0"/>
                  </a:lnTo>
                  <a:lnTo>
                    <a:pt x="1155114" y="423518"/>
                  </a:lnTo>
                  <a:lnTo>
                    <a:pt x="0" y="423518"/>
                  </a:lnTo>
                  <a:close/>
                </a:path>
              </a:pathLst>
            </a:custGeom>
            <a:solidFill>
              <a:srgbClr val="F5ECD5"/>
            </a:solidFill>
          </p:spPr>
        </p:sp>
        <p:sp>
          <p:nvSpPr>
            <p:cNvPr name="TextBox 19" id="19"/>
            <p:cNvSpPr txBox="true"/>
            <p:nvPr/>
          </p:nvSpPr>
          <p:spPr>
            <a:xfrm>
              <a:off x="0" y="-38100"/>
              <a:ext cx="1155114" cy="461618"/>
            </a:xfrm>
            <a:prstGeom prst="rect">
              <a:avLst/>
            </a:prstGeom>
          </p:spPr>
          <p:txBody>
            <a:bodyPr anchor="ctr" rtlCol="false" tIns="50800" lIns="50800" bIns="50800" rIns="50800"/>
            <a:lstStyle/>
            <a:p>
              <a:pPr algn="ctr">
                <a:lnSpc>
                  <a:spcPts val="2659"/>
                </a:lnSpc>
              </a:pPr>
            </a:p>
          </p:txBody>
        </p:sp>
      </p:grpSp>
      <p:sp>
        <p:nvSpPr>
          <p:cNvPr name="TextBox 20" id="20"/>
          <p:cNvSpPr txBox="true"/>
          <p:nvPr/>
        </p:nvSpPr>
        <p:spPr>
          <a:xfrm rot="0">
            <a:off x="7238960" y="7255159"/>
            <a:ext cx="3966671" cy="302895"/>
          </a:xfrm>
          <a:prstGeom prst="rect">
            <a:avLst/>
          </a:prstGeom>
        </p:spPr>
        <p:txBody>
          <a:bodyPr anchor="t" rtlCol="false" tIns="0" lIns="0" bIns="0" rIns="0">
            <a:spAutoFit/>
          </a:bodyPr>
          <a:lstStyle/>
          <a:p>
            <a:pPr algn="l" marL="0" indent="0" lvl="0">
              <a:lnSpc>
                <a:spcPts val="2310"/>
              </a:lnSpc>
            </a:pPr>
            <a:r>
              <a:rPr lang="en-US" b="true" sz="2100">
                <a:solidFill>
                  <a:srgbClr val="3D3D3D"/>
                </a:solidFill>
                <a:latin typeface="IBM Plex Sans Medium"/>
                <a:ea typeface="IBM Plex Sans Medium"/>
                <a:cs typeface="IBM Plex Sans Medium"/>
                <a:sym typeface="IBM Plex Sans Medium"/>
              </a:rPr>
              <a:t>Mata Kuliah:</a:t>
            </a:r>
          </a:p>
        </p:txBody>
      </p:sp>
      <p:sp>
        <p:nvSpPr>
          <p:cNvPr name="TextBox 21" id="21"/>
          <p:cNvSpPr txBox="true"/>
          <p:nvPr/>
        </p:nvSpPr>
        <p:spPr>
          <a:xfrm rot="0">
            <a:off x="7258569" y="7587106"/>
            <a:ext cx="3947062" cy="460372"/>
          </a:xfrm>
          <a:prstGeom prst="rect">
            <a:avLst/>
          </a:prstGeom>
        </p:spPr>
        <p:txBody>
          <a:bodyPr anchor="t" rtlCol="false" tIns="0" lIns="0" bIns="0" rIns="0">
            <a:spAutoFit/>
          </a:bodyPr>
          <a:lstStyle/>
          <a:p>
            <a:pPr algn="l" marL="0" indent="0" lvl="0">
              <a:lnSpc>
                <a:spcPts val="3574"/>
              </a:lnSpc>
            </a:pPr>
            <a:r>
              <a:rPr lang="en-US" b="true" sz="3249">
                <a:solidFill>
                  <a:srgbClr val="578E7E"/>
                </a:solidFill>
                <a:latin typeface="IBM Plex Sans Medium"/>
                <a:ea typeface="IBM Plex Sans Medium"/>
                <a:cs typeface="IBM Plex Sans Medium"/>
                <a:sym typeface="IBM Plex Sans Medium"/>
              </a:rPr>
              <a:t>KRIPTOGRAFI</a:t>
            </a:r>
          </a:p>
        </p:txBody>
      </p:sp>
      <p:sp>
        <p:nvSpPr>
          <p:cNvPr name="TextBox 22" id="22"/>
          <p:cNvSpPr txBox="true"/>
          <p:nvPr/>
        </p:nvSpPr>
        <p:spPr>
          <a:xfrm rot="0">
            <a:off x="13473516" y="7255159"/>
            <a:ext cx="3958751" cy="302895"/>
          </a:xfrm>
          <a:prstGeom prst="rect">
            <a:avLst/>
          </a:prstGeom>
        </p:spPr>
        <p:txBody>
          <a:bodyPr anchor="t" rtlCol="false" tIns="0" lIns="0" bIns="0" rIns="0">
            <a:spAutoFit/>
          </a:bodyPr>
          <a:lstStyle/>
          <a:p>
            <a:pPr algn="l" marL="0" indent="0" lvl="0">
              <a:lnSpc>
                <a:spcPts val="2310"/>
              </a:lnSpc>
            </a:pPr>
            <a:r>
              <a:rPr lang="en-US" b="true" sz="2100">
                <a:solidFill>
                  <a:srgbClr val="3D3D3D"/>
                </a:solidFill>
                <a:latin typeface="IBM Plex Sans Medium"/>
                <a:ea typeface="IBM Plex Sans Medium"/>
                <a:cs typeface="IBM Plex Sans Medium"/>
                <a:sym typeface="IBM Plex Sans Medium"/>
              </a:rPr>
              <a:t>Dosen Pengampu:</a:t>
            </a:r>
          </a:p>
        </p:txBody>
      </p:sp>
      <p:sp>
        <p:nvSpPr>
          <p:cNvPr name="TextBox 23" id="23"/>
          <p:cNvSpPr txBox="true"/>
          <p:nvPr/>
        </p:nvSpPr>
        <p:spPr>
          <a:xfrm rot="0">
            <a:off x="13463101" y="7587106"/>
            <a:ext cx="3939181" cy="908047"/>
          </a:xfrm>
          <a:prstGeom prst="rect">
            <a:avLst/>
          </a:prstGeom>
        </p:spPr>
        <p:txBody>
          <a:bodyPr anchor="t" rtlCol="false" tIns="0" lIns="0" bIns="0" rIns="0">
            <a:spAutoFit/>
          </a:bodyPr>
          <a:lstStyle/>
          <a:p>
            <a:pPr algn="l" marL="0" indent="0" lvl="0">
              <a:lnSpc>
                <a:spcPts val="3574"/>
              </a:lnSpc>
            </a:pPr>
            <a:r>
              <a:rPr lang="en-US" b="true" sz="3249">
                <a:solidFill>
                  <a:srgbClr val="578E7E"/>
                </a:solidFill>
                <a:latin typeface="IBM Plex Sans Medium"/>
                <a:ea typeface="IBM Plex Sans Medium"/>
                <a:cs typeface="IBM Plex Sans Medium"/>
                <a:sym typeface="IBM Plex Sans Medium"/>
              </a:rPr>
              <a:t>Saiful Nur Budiman, S.Kom., M.Kom</a:t>
            </a:r>
          </a:p>
        </p:txBody>
      </p:sp>
      <p:sp>
        <p:nvSpPr>
          <p:cNvPr name="AutoShape 24" id="24"/>
          <p:cNvSpPr/>
          <p:nvPr/>
        </p:nvSpPr>
        <p:spPr>
          <a:xfrm flipV="true">
            <a:off x="730661" y="1357578"/>
            <a:ext cx="16826678" cy="0"/>
          </a:xfrm>
          <a:prstGeom prst="line">
            <a:avLst/>
          </a:prstGeom>
          <a:ln cap="flat" w="28575">
            <a:solidFill>
              <a:srgbClr val="FFFFFF"/>
            </a:solidFill>
            <a:prstDash val="solid"/>
            <a:headEnd type="none" len="sm" w="sm"/>
            <a:tailEnd type="none" len="sm" w="sm"/>
          </a:ln>
        </p:spPr>
      </p:sp>
      <p:sp>
        <p:nvSpPr>
          <p:cNvPr name="AutoShape 25" id="25"/>
          <p:cNvSpPr/>
          <p:nvPr/>
        </p:nvSpPr>
        <p:spPr>
          <a:xfrm flipV="true">
            <a:off x="1549816" y="9428769"/>
            <a:ext cx="16007523" cy="0"/>
          </a:xfrm>
          <a:prstGeom prst="line">
            <a:avLst/>
          </a:prstGeom>
          <a:ln cap="flat" w="28575">
            <a:solidFill>
              <a:srgbClr val="FFFFFF"/>
            </a:solidFill>
            <a:prstDash val="solid"/>
            <a:headEnd type="diamond" len="lg" w="lg"/>
            <a:tailEnd type="none" len="sm" w="sm"/>
          </a:ln>
        </p:spPr>
      </p:sp>
      <p:grpSp>
        <p:nvGrpSpPr>
          <p:cNvPr name="Group 26" id="26"/>
          <p:cNvGrpSpPr/>
          <p:nvPr/>
        </p:nvGrpSpPr>
        <p:grpSpPr>
          <a:xfrm rot="0">
            <a:off x="730661" y="591200"/>
            <a:ext cx="4517010" cy="508967"/>
            <a:chOff x="0" y="0"/>
            <a:chExt cx="6022679" cy="678623"/>
          </a:xfrm>
        </p:grpSpPr>
        <p:sp>
          <p:nvSpPr>
            <p:cNvPr name="Freeform 27" id="27"/>
            <p:cNvSpPr/>
            <p:nvPr/>
          </p:nvSpPr>
          <p:spPr>
            <a:xfrm flipH="false" flipV="false" rot="0">
              <a:off x="0" y="0"/>
              <a:ext cx="678623" cy="678623"/>
            </a:xfrm>
            <a:custGeom>
              <a:avLst/>
              <a:gdLst/>
              <a:ahLst/>
              <a:cxnLst/>
              <a:rect r="r" b="b" t="t" l="l"/>
              <a:pathLst>
                <a:path h="678623" w="678623">
                  <a:moveTo>
                    <a:pt x="0" y="0"/>
                  </a:moveTo>
                  <a:lnTo>
                    <a:pt x="678623" y="0"/>
                  </a:lnTo>
                  <a:lnTo>
                    <a:pt x="678623" y="678623"/>
                  </a:lnTo>
                  <a:lnTo>
                    <a:pt x="0" y="678623"/>
                  </a:lnTo>
                  <a:lnTo>
                    <a:pt x="0" y="0"/>
                  </a:lnTo>
                  <a:close/>
                </a:path>
              </a:pathLst>
            </a:custGeom>
            <a:blipFill>
              <a:blip r:embed="rId2"/>
              <a:stretch>
                <a:fillRect l="0" t="0" r="0" b="0"/>
              </a:stretch>
            </a:blipFill>
          </p:spPr>
        </p:sp>
        <p:sp>
          <p:nvSpPr>
            <p:cNvPr name="TextBox 28" id="28"/>
            <p:cNvSpPr txBox="true"/>
            <p:nvPr/>
          </p:nvSpPr>
          <p:spPr>
            <a:xfrm rot="0">
              <a:off x="760514" y="90605"/>
              <a:ext cx="5262166" cy="525988"/>
            </a:xfrm>
            <a:prstGeom prst="rect">
              <a:avLst/>
            </a:prstGeom>
          </p:spPr>
          <p:txBody>
            <a:bodyPr anchor="t" rtlCol="false" tIns="0" lIns="0" bIns="0" rIns="0">
              <a:spAutoFit/>
            </a:bodyPr>
            <a:lstStyle/>
            <a:p>
              <a:pPr algn="r" marL="0" indent="0" lvl="0">
                <a:lnSpc>
                  <a:spcPts val="3024"/>
                </a:lnSpc>
              </a:pPr>
              <a:r>
                <a:rPr lang="en-US" b="true" sz="2749">
                  <a:solidFill>
                    <a:srgbClr val="FFFFFF"/>
                  </a:solidFill>
                  <a:latin typeface="IBM Plex Sans Medium"/>
                  <a:ea typeface="IBM Plex Sans Medium"/>
                  <a:cs typeface="IBM Plex Sans Medium"/>
                  <a:sym typeface="IBM Plex Sans Medium"/>
                </a:rPr>
                <a:t>Universitas Islam Balitar</a:t>
              </a:r>
            </a:p>
          </p:txBody>
        </p:sp>
      </p:grpSp>
      <p:sp>
        <p:nvSpPr>
          <p:cNvPr name="TextBox 29" id="29"/>
          <p:cNvSpPr txBox="true"/>
          <p:nvPr/>
        </p:nvSpPr>
        <p:spPr>
          <a:xfrm rot="0">
            <a:off x="16719239" y="666297"/>
            <a:ext cx="838051" cy="387347"/>
          </a:xfrm>
          <a:prstGeom prst="rect">
            <a:avLst/>
          </a:prstGeom>
        </p:spPr>
        <p:txBody>
          <a:bodyPr anchor="t" rtlCol="false" tIns="0" lIns="0" bIns="0" rIns="0">
            <a:spAutoFit/>
          </a:bodyPr>
          <a:lstStyle/>
          <a:p>
            <a:pPr algn="just" marL="0" indent="0" lvl="0">
              <a:lnSpc>
                <a:spcPts val="3024"/>
              </a:lnSpc>
            </a:pPr>
            <a:r>
              <a:rPr lang="en-US" b="true" sz="2749">
                <a:solidFill>
                  <a:srgbClr val="FFFFFF"/>
                </a:solidFill>
                <a:latin typeface="IBM Plex Sans Medium"/>
                <a:ea typeface="IBM Plex Sans Medium"/>
                <a:cs typeface="IBM Plex Sans Medium"/>
                <a:sym typeface="IBM Plex Sans Medium"/>
              </a:rPr>
              <a:t>2025</a:t>
            </a:r>
          </a:p>
        </p:txBody>
      </p:sp>
      <p:sp>
        <p:nvSpPr>
          <p:cNvPr name="TextBox 30" id="30"/>
          <p:cNvSpPr txBox="true"/>
          <p:nvPr/>
        </p:nvSpPr>
        <p:spPr>
          <a:xfrm rot="0">
            <a:off x="708032" y="9249383"/>
            <a:ext cx="419100" cy="387347"/>
          </a:xfrm>
          <a:prstGeom prst="rect">
            <a:avLst/>
          </a:prstGeom>
        </p:spPr>
        <p:txBody>
          <a:bodyPr anchor="t" rtlCol="false" tIns="0" lIns="0" bIns="0" rIns="0">
            <a:spAutoFit/>
          </a:bodyPr>
          <a:lstStyle/>
          <a:p>
            <a:pPr algn="just" marL="0" indent="0" lvl="0">
              <a:lnSpc>
                <a:spcPts val="3024"/>
              </a:lnSpc>
            </a:pPr>
            <a:r>
              <a:rPr lang="en-US" b="true" sz="2749">
                <a:solidFill>
                  <a:srgbClr val="FFFFFF"/>
                </a:solidFill>
                <a:latin typeface="IBM Plex Sans Medium"/>
                <a:ea typeface="IBM Plex Sans Medium"/>
                <a:cs typeface="IBM Plex Sans Medium"/>
                <a:sym typeface="IBM Plex Sans Medium"/>
              </a:rPr>
              <a:t>14</a:t>
            </a:r>
          </a:p>
        </p:txBody>
      </p:sp>
      <p:sp>
        <p:nvSpPr>
          <p:cNvPr name="TextBox 31" id="31"/>
          <p:cNvSpPr txBox="true"/>
          <p:nvPr/>
        </p:nvSpPr>
        <p:spPr>
          <a:xfrm rot="0">
            <a:off x="14045433" y="9646255"/>
            <a:ext cx="3511906" cy="302895"/>
          </a:xfrm>
          <a:prstGeom prst="rect">
            <a:avLst/>
          </a:prstGeom>
        </p:spPr>
        <p:txBody>
          <a:bodyPr anchor="t" rtlCol="false" tIns="0" lIns="0" bIns="0" rIns="0">
            <a:spAutoFit/>
          </a:bodyPr>
          <a:lstStyle/>
          <a:p>
            <a:pPr algn="r" marL="0" indent="0" lvl="0">
              <a:lnSpc>
                <a:spcPts val="2310"/>
              </a:lnSpc>
            </a:pPr>
            <a:r>
              <a:rPr lang="en-US" b="true" sz="2100">
                <a:solidFill>
                  <a:srgbClr val="FFFFFF"/>
                </a:solidFill>
                <a:latin typeface="IBM Plex Sans Medium"/>
                <a:ea typeface="IBM Plex Sans Medium"/>
                <a:cs typeface="IBM Plex Sans Medium"/>
                <a:sym typeface="IBM Plex Sans Medium"/>
              </a:rPr>
              <a:t>KRIPTOGRAFI - Kelompok 2</a:t>
            </a:r>
          </a:p>
        </p:txBody>
      </p:sp>
    </p:spTree>
  </p:cSld>
  <p:clrMapOvr>
    <a:masterClrMapping/>
  </p:clrMapOvr>
  <p:transition spd="fast">
    <p:cover dir="l"/>
  </p:transition>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FFAEC"/>
        </a:solidFill>
      </p:bgPr>
    </p:bg>
    <p:spTree>
      <p:nvGrpSpPr>
        <p:cNvPr id="1" name=""/>
        <p:cNvGrpSpPr/>
        <p:nvPr/>
      </p:nvGrpSpPr>
      <p:grpSpPr>
        <a:xfrm>
          <a:off x="0" y="0"/>
          <a:ext cx="0" cy="0"/>
          <a:chOff x="0" y="0"/>
          <a:chExt cx="0" cy="0"/>
        </a:xfrm>
      </p:grpSpPr>
      <p:grpSp>
        <p:nvGrpSpPr>
          <p:cNvPr name="Group 2" id="2"/>
          <p:cNvGrpSpPr/>
          <p:nvPr/>
        </p:nvGrpSpPr>
        <p:grpSpPr>
          <a:xfrm rot="0">
            <a:off x="-2097799" y="-1981899"/>
            <a:ext cx="5999546" cy="5999546"/>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5ECD5">
                  <a:alpha val="80000"/>
                </a:srgbClr>
              </a:solidFill>
              <a:prstDash val="solid"/>
              <a:miter/>
            </a:ln>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2713996" y="8965278"/>
            <a:ext cx="4992839" cy="4992839"/>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809625" cap="sq">
              <a:solidFill>
                <a:srgbClr val="F5ECD5">
                  <a:alpha val="80000"/>
                </a:srgbClr>
              </a:solidFill>
              <a:prstDash val="solid"/>
              <a:miter/>
            </a:ln>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AutoShape 8" id="8"/>
          <p:cNvSpPr/>
          <p:nvPr/>
        </p:nvSpPr>
        <p:spPr>
          <a:xfrm flipV="true">
            <a:off x="730661" y="1357578"/>
            <a:ext cx="16826678" cy="0"/>
          </a:xfrm>
          <a:prstGeom prst="line">
            <a:avLst/>
          </a:prstGeom>
          <a:ln cap="flat" w="28575">
            <a:solidFill>
              <a:srgbClr val="3D3D3D"/>
            </a:solidFill>
            <a:prstDash val="solid"/>
            <a:headEnd type="none" len="sm" w="sm"/>
            <a:tailEnd type="none" len="sm" w="sm"/>
          </a:ln>
        </p:spPr>
      </p:sp>
      <p:sp>
        <p:nvSpPr>
          <p:cNvPr name="AutoShape 9" id="9"/>
          <p:cNvSpPr/>
          <p:nvPr/>
        </p:nvSpPr>
        <p:spPr>
          <a:xfrm flipV="true">
            <a:off x="1549816" y="9428769"/>
            <a:ext cx="16007523" cy="0"/>
          </a:xfrm>
          <a:prstGeom prst="line">
            <a:avLst/>
          </a:prstGeom>
          <a:ln cap="flat" w="28575">
            <a:solidFill>
              <a:srgbClr val="3D3D3D"/>
            </a:solidFill>
            <a:prstDash val="solid"/>
            <a:headEnd type="diamond" len="lg" w="lg"/>
            <a:tailEnd type="none" len="sm" w="sm"/>
          </a:ln>
        </p:spPr>
      </p:sp>
      <p:sp>
        <p:nvSpPr>
          <p:cNvPr name="TextBox 10" id="10"/>
          <p:cNvSpPr txBox="true"/>
          <p:nvPr/>
        </p:nvSpPr>
        <p:spPr>
          <a:xfrm rot="0">
            <a:off x="708032" y="9249383"/>
            <a:ext cx="419100" cy="387347"/>
          </a:xfrm>
          <a:prstGeom prst="rect">
            <a:avLst/>
          </a:prstGeom>
        </p:spPr>
        <p:txBody>
          <a:bodyPr anchor="t" rtlCol="false" tIns="0" lIns="0" bIns="0" rIns="0">
            <a:spAutoFit/>
          </a:bodyPr>
          <a:lstStyle/>
          <a:p>
            <a:pPr algn="just" marL="0" indent="0" lvl="0">
              <a:lnSpc>
                <a:spcPts val="3024"/>
              </a:lnSpc>
            </a:pPr>
            <a:r>
              <a:rPr lang="en-US" b="true" sz="2749">
                <a:solidFill>
                  <a:srgbClr val="578E7E"/>
                </a:solidFill>
                <a:latin typeface="IBM Plex Sans Medium"/>
                <a:ea typeface="IBM Plex Sans Medium"/>
                <a:cs typeface="IBM Plex Sans Medium"/>
                <a:sym typeface="IBM Plex Sans Medium"/>
              </a:rPr>
              <a:t>02</a:t>
            </a:r>
          </a:p>
        </p:txBody>
      </p:sp>
      <p:sp>
        <p:nvSpPr>
          <p:cNvPr name="TextBox 11" id="11"/>
          <p:cNvSpPr txBox="true"/>
          <p:nvPr/>
        </p:nvSpPr>
        <p:spPr>
          <a:xfrm rot="0">
            <a:off x="730661" y="2080141"/>
            <a:ext cx="6191789" cy="1111411"/>
          </a:xfrm>
          <a:prstGeom prst="rect">
            <a:avLst/>
          </a:prstGeom>
        </p:spPr>
        <p:txBody>
          <a:bodyPr anchor="t" rtlCol="false" tIns="0" lIns="0" bIns="0" rIns="0">
            <a:spAutoFit/>
          </a:bodyPr>
          <a:lstStyle/>
          <a:p>
            <a:pPr algn="just" marL="0" indent="0" lvl="0">
              <a:lnSpc>
                <a:spcPts val="8584"/>
              </a:lnSpc>
            </a:pPr>
            <a:r>
              <a:rPr lang="en-US" b="true" sz="7804">
                <a:solidFill>
                  <a:srgbClr val="3D3D3D"/>
                </a:solidFill>
                <a:latin typeface="IBM Plex Sans Bold"/>
                <a:ea typeface="IBM Plex Sans Bold"/>
                <a:cs typeface="IBM Plex Sans Bold"/>
                <a:sym typeface="IBM Plex Sans Bold"/>
              </a:rPr>
              <a:t>Pendahuluan</a:t>
            </a:r>
          </a:p>
        </p:txBody>
      </p:sp>
      <p:grpSp>
        <p:nvGrpSpPr>
          <p:cNvPr name="Group 12" id="12"/>
          <p:cNvGrpSpPr/>
          <p:nvPr/>
        </p:nvGrpSpPr>
        <p:grpSpPr>
          <a:xfrm rot="0">
            <a:off x="740469" y="3697225"/>
            <a:ext cx="9871659" cy="831311"/>
            <a:chOff x="0" y="0"/>
            <a:chExt cx="2519449" cy="212168"/>
          </a:xfrm>
        </p:grpSpPr>
        <p:sp>
          <p:nvSpPr>
            <p:cNvPr name="Freeform 13" id="13"/>
            <p:cNvSpPr/>
            <p:nvPr/>
          </p:nvSpPr>
          <p:spPr>
            <a:xfrm flipH="false" flipV="false" rot="0">
              <a:off x="0" y="0"/>
              <a:ext cx="2519449" cy="212168"/>
            </a:xfrm>
            <a:custGeom>
              <a:avLst/>
              <a:gdLst/>
              <a:ahLst/>
              <a:cxnLst/>
              <a:rect r="r" b="b" t="t" l="l"/>
              <a:pathLst>
                <a:path h="212168" w="2519449">
                  <a:moveTo>
                    <a:pt x="0" y="0"/>
                  </a:moveTo>
                  <a:lnTo>
                    <a:pt x="2519449" y="0"/>
                  </a:lnTo>
                  <a:lnTo>
                    <a:pt x="2519449" y="212168"/>
                  </a:lnTo>
                  <a:lnTo>
                    <a:pt x="0" y="212168"/>
                  </a:lnTo>
                  <a:close/>
                </a:path>
              </a:pathLst>
            </a:custGeom>
            <a:solidFill>
              <a:srgbClr val="578E7E"/>
            </a:solidFill>
          </p:spPr>
        </p:sp>
        <p:sp>
          <p:nvSpPr>
            <p:cNvPr name="TextBox 14" id="14"/>
            <p:cNvSpPr txBox="true"/>
            <p:nvPr/>
          </p:nvSpPr>
          <p:spPr>
            <a:xfrm>
              <a:off x="0" y="-38100"/>
              <a:ext cx="2519449" cy="250268"/>
            </a:xfrm>
            <a:prstGeom prst="rect">
              <a:avLst/>
            </a:prstGeom>
          </p:spPr>
          <p:txBody>
            <a:bodyPr anchor="ctr" rtlCol="false" tIns="50800" lIns="50800" bIns="50800" rIns="50800"/>
            <a:lstStyle/>
            <a:p>
              <a:pPr algn="ctr">
                <a:lnSpc>
                  <a:spcPts val="2659"/>
                </a:lnSpc>
                <a:spcBef>
                  <a:spcPct val="0"/>
                </a:spcBef>
              </a:pPr>
            </a:p>
          </p:txBody>
        </p:sp>
      </p:grpSp>
      <p:sp>
        <p:nvSpPr>
          <p:cNvPr name="TextBox 15" id="15"/>
          <p:cNvSpPr txBox="true"/>
          <p:nvPr/>
        </p:nvSpPr>
        <p:spPr>
          <a:xfrm rot="0">
            <a:off x="1643370" y="3926095"/>
            <a:ext cx="2477786" cy="402146"/>
          </a:xfrm>
          <a:prstGeom prst="rect">
            <a:avLst/>
          </a:prstGeom>
        </p:spPr>
        <p:txBody>
          <a:bodyPr anchor="t" rtlCol="false" tIns="0" lIns="0" bIns="0" rIns="0">
            <a:spAutoFit/>
          </a:bodyPr>
          <a:lstStyle/>
          <a:p>
            <a:pPr algn="l" marL="0" indent="0" lvl="0">
              <a:lnSpc>
                <a:spcPts val="3129"/>
              </a:lnSpc>
            </a:pPr>
            <a:r>
              <a:rPr lang="en-US" b="true" sz="2845">
                <a:solidFill>
                  <a:srgbClr val="F5ECD5"/>
                </a:solidFill>
                <a:latin typeface="IBM Plex Sans Medium"/>
                <a:ea typeface="IBM Plex Sans Medium"/>
                <a:cs typeface="IBM Plex Sans Medium"/>
                <a:sym typeface="IBM Plex Sans Medium"/>
              </a:rPr>
              <a:t>Latar Belakang</a:t>
            </a:r>
          </a:p>
        </p:txBody>
      </p:sp>
      <p:grpSp>
        <p:nvGrpSpPr>
          <p:cNvPr name="Group 16" id="16"/>
          <p:cNvGrpSpPr/>
          <p:nvPr/>
        </p:nvGrpSpPr>
        <p:grpSpPr>
          <a:xfrm rot="0">
            <a:off x="1098940" y="3992500"/>
            <a:ext cx="252844" cy="252844"/>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78E7E"/>
            </a:solidFill>
            <a:ln w="38100" cap="sq">
              <a:solidFill>
                <a:srgbClr val="F5ECD5"/>
              </a:solidFill>
              <a:prstDash val="solid"/>
              <a:miter/>
            </a:ln>
          </p:spPr>
        </p:sp>
        <p:sp>
          <p:nvSpPr>
            <p:cNvPr name="TextBox 18" id="18"/>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19" id="19"/>
          <p:cNvSpPr txBox="true"/>
          <p:nvPr/>
        </p:nvSpPr>
        <p:spPr>
          <a:xfrm rot="0">
            <a:off x="740469" y="5014311"/>
            <a:ext cx="12587304" cy="4009850"/>
          </a:xfrm>
          <a:prstGeom prst="rect">
            <a:avLst/>
          </a:prstGeom>
        </p:spPr>
        <p:txBody>
          <a:bodyPr anchor="t" rtlCol="false" tIns="0" lIns="0" bIns="0" rIns="0">
            <a:spAutoFit/>
          </a:bodyPr>
          <a:lstStyle/>
          <a:p>
            <a:pPr algn="l">
              <a:lnSpc>
                <a:spcPts val="2917"/>
              </a:lnSpc>
            </a:pPr>
            <a:r>
              <a:rPr lang="en-US" sz="2652">
                <a:solidFill>
                  <a:srgbClr val="3D3D3D"/>
                </a:solidFill>
                <a:latin typeface="IBM Plex Sans"/>
                <a:ea typeface="IBM Plex Sans"/>
                <a:cs typeface="IBM Plex Sans"/>
                <a:sym typeface="IBM Plex Sans"/>
              </a:rPr>
              <a:t>Seiring pesatnya perkembangan teknologi, keamanan data menjadi informasi yang sangat perlu dilindungi dari risiko peretasan. Kriptografi adalah salah satu teknik utama untuk pengamanan ini, yang intinya mengubah data agar tidak bisa dibaca (enkripsi) dan mengembalikannya ke bentuk semula (dekripsi). </a:t>
            </a:r>
          </a:p>
          <a:p>
            <a:pPr algn="l">
              <a:lnSpc>
                <a:spcPts val="2917"/>
              </a:lnSpc>
            </a:pPr>
          </a:p>
          <a:p>
            <a:pPr algn="l">
              <a:lnSpc>
                <a:spcPts val="2917"/>
              </a:lnSpc>
            </a:pPr>
            <a:r>
              <a:rPr lang="en-US" sz="2652">
                <a:solidFill>
                  <a:srgbClr val="3D3D3D"/>
                </a:solidFill>
                <a:latin typeface="IBM Plex Sans"/>
                <a:ea typeface="IBM Plex Sans"/>
                <a:cs typeface="IBM Plex Sans"/>
                <a:sym typeface="IBM Plex Sans"/>
              </a:rPr>
              <a:t>Kriptografi sendiri ada yang klasik dan modern. Fokus laporan ini pada kriptografi klasik ROT13, sebuah varian sederhana dari Caesar Cipher yang menggeser setiap huruf sebanyak 13 posisi. Uniknya, karena alfabet ada 26 huruf, proses enkripsi dan dekripsinya sama persis. Meskipun tidak terlalu aman untuk data rahasia , ROT13 sangat bagus untuk memahami konsep dasar kriptografi, terutama cara kerja substitusi dan simetri.</a:t>
            </a:r>
          </a:p>
        </p:txBody>
      </p:sp>
      <p:sp>
        <p:nvSpPr>
          <p:cNvPr name="TextBox 20" id="20"/>
          <p:cNvSpPr txBox="true"/>
          <p:nvPr/>
        </p:nvSpPr>
        <p:spPr>
          <a:xfrm rot="0">
            <a:off x="16719239" y="666297"/>
            <a:ext cx="838051" cy="387347"/>
          </a:xfrm>
          <a:prstGeom prst="rect">
            <a:avLst/>
          </a:prstGeom>
        </p:spPr>
        <p:txBody>
          <a:bodyPr anchor="t" rtlCol="false" tIns="0" lIns="0" bIns="0" rIns="0">
            <a:spAutoFit/>
          </a:bodyPr>
          <a:lstStyle/>
          <a:p>
            <a:pPr algn="just" marL="0" indent="0" lvl="0">
              <a:lnSpc>
                <a:spcPts val="3024"/>
              </a:lnSpc>
            </a:pPr>
            <a:r>
              <a:rPr lang="en-US" b="true" sz="2749">
                <a:solidFill>
                  <a:srgbClr val="3D3D3D"/>
                </a:solidFill>
                <a:latin typeface="IBM Plex Sans Medium"/>
                <a:ea typeface="IBM Plex Sans Medium"/>
                <a:cs typeface="IBM Plex Sans Medium"/>
                <a:sym typeface="IBM Plex Sans Medium"/>
              </a:rPr>
              <a:t>2025</a:t>
            </a:r>
          </a:p>
        </p:txBody>
      </p:sp>
      <p:grpSp>
        <p:nvGrpSpPr>
          <p:cNvPr name="Group 21" id="21"/>
          <p:cNvGrpSpPr/>
          <p:nvPr/>
        </p:nvGrpSpPr>
        <p:grpSpPr>
          <a:xfrm rot="0">
            <a:off x="13327774" y="2170948"/>
            <a:ext cx="4960226" cy="6444451"/>
            <a:chOff x="0" y="0"/>
            <a:chExt cx="6613635" cy="8592602"/>
          </a:xfrm>
        </p:grpSpPr>
        <p:sp>
          <p:nvSpPr>
            <p:cNvPr name="Freeform 22" id="22"/>
            <p:cNvSpPr/>
            <p:nvPr/>
          </p:nvSpPr>
          <p:spPr>
            <a:xfrm flipH="false" flipV="false" rot="-61301">
              <a:off x="37851" y="47386"/>
              <a:ext cx="5353313" cy="4293357"/>
            </a:xfrm>
            <a:custGeom>
              <a:avLst/>
              <a:gdLst/>
              <a:ahLst/>
              <a:cxnLst/>
              <a:rect r="r" b="b" t="t" l="l"/>
              <a:pathLst>
                <a:path h="4293357" w="5353313">
                  <a:moveTo>
                    <a:pt x="0" y="0"/>
                  </a:moveTo>
                  <a:lnTo>
                    <a:pt x="5353313" y="0"/>
                  </a:lnTo>
                  <a:lnTo>
                    <a:pt x="5353313" y="4293357"/>
                  </a:lnTo>
                  <a:lnTo>
                    <a:pt x="0" y="429335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3" id="23"/>
            <p:cNvSpPr/>
            <p:nvPr/>
          </p:nvSpPr>
          <p:spPr>
            <a:xfrm flipH="true" flipV="false" rot="297262">
              <a:off x="2163341" y="2924697"/>
              <a:ext cx="4220859" cy="5495911"/>
            </a:xfrm>
            <a:custGeom>
              <a:avLst/>
              <a:gdLst/>
              <a:ahLst/>
              <a:cxnLst/>
              <a:rect r="r" b="b" t="t" l="l"/>
              <a:pathLst>
                <a:path h="5495911" w="4220859">
                  <a:moveTo>
                    <a:pt x="4220859" y="0"/>
                  </a:moveTo>
                  <a:lnTo>
                    <a:pt x="0" y="0"/>
                  </a:lnTo>
                  <a:lnTo>
                    <a:pt x="0" y="5495910"/>
                  </a:lnTo>
                  <a:lnTo>
                    <a:pt x="4220859" y="5495910"/>
                  </a:lnTo>
                  <a:lnTo>
                    <a:pt x="4220859"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4" id="24"/>
            <p:cNvSpPr/>
            <p:nvPr/>
          </p:nvSpPr>
          <p:spPr>
            <a:xfrm flipH="false" flipV="false" rot="0">
              <a:off x="0" y="4748921"/>
              <a:ext cx="1378388" cy="1243056"/>
            </a:xfrm>
            <a:custGeom>
              <a:avLst/>
              <a:gdLst/>
              <a:ahLst/>
              <a:cxnLst/>
              <a:rect r="r" b="b" t="t" l="l"/>
              <a:pathLst>
                <a:path h="1243056" w="1378388">
                  <a:moveTo>
                    <a:pt x="0" y="0"/>
                  </a:moveTo>
                  <a:lnTo>
                    <a:pt x="1378388" y="0"/>
                  </a:lnTo>
                  <a:lnTo>
                    <a:pt x="1378388" y="1243055"/>
                  </a:lnTo>
                  <a:lnTo>
                    <a:pt x="0" y="124305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sp>
        <p:nvSpPr>
          <p:cNvPr name="TextBox 25" id="25"/>
          <p:cNvSpPr txBox="true"/>
          <p:nvPr/>
        </p:nvSpPr>
        <p:spPr>
          <a:xfrm rot="0">
            <a:off x="14045433" y="9646255"/>
            <a:ext cx="3511906" cy="302895"/>
          </a:xfrm>
          <a:prstGeom prst="rect">
            <a:avLst/>
          </a:prstGeom>
        </p:spPr>
        <p:txBody>
          <a:bodyPr anchor="t" rtlCol="false" tIns="0" lIns="0" bIns="0" rIns="0">
            <a:spAutoFit/>
          </a:bodyPr>
          <a:lstStyle/>
          <a:p>
            <a:pPr algn="r" marL="0" indent="0" lvl="0">
              <a:lnSpc>
                <a:spcPts val="2310"/>
              </a:lnSpc>
            </a:pPr>
            <a:r>
              <a:rPr lang="en-US" b="true" sz="2100">
                <a:solidFill>
                  <a:srgbClr val="3D3D3D"/>
                </a:solidFill>
                <a:latin typeface="IBM Plex Sans Medium"/>
                <a:ea typeface="IBM Plex Sans Medium"/>
                <a:cs typeface="IBM Plex Sans Medium"/>
                <a:sym typeface="IBM Plex Sans Medium"/>
              </a:rPr>
              <a:t>KRIPTOGRAFI - Kelompok 2</a:t>
            </a:r>
          </a:p>
        </p:txBody>
      </p:sp>
      <p:grpSp>
        <p:nvGrpSpPr>
          <p:cNvPr name="Group 26" id="26"/>
          <p:cNvGrpSpPr/>
          <p:nvPr/>
        </p:nvGrpSpPr>
        <p:grpSpPr>
          <a:xfrm rot="0">
            <a:off x="730661" y="591200"/>
            <a:ext cx="4517010" cy="508967"/>
            <a:chOff x="0" y="0"/>
            <a:chExt cx="6022679" cy="678623"/>
          </a:xfrm>
        </p:grpSpPr>
        <p:sp>
          <p:nvSpPr>
            <p:cNvPr name="Freeform 27" id="27"/>
            <p:cNvSpPr/>
            <p:nvPr/>
          </p:nvSpPr>
          <p:spPr>
            <a:xfrm flipH="false" flipV="false" rot="0">
              <a:off x="0" y="0"/>
              <a:ext cx="678623" cy="678623"/>
            </a:xfrm>
            <a:custGeom>
              <a:avLst/>
              <a:gdLst/>
              <a:ahLst/>
              <a:cxnLst/>
              <a:rect r="r" b="b" t="t" l="l"/>
              <a:pathLst>
                <a:path h="678623" w="678623">
                  <a:moveTo>
                    <a:pt x="0" y="0"/>
                  </a:moveTo>
                  <a:lnTo>
                    <a:pt x="678623" y="0"/>
                  </a:lnTo>
                  <a:lnTo>
                    <a:pt x="678623" y="678623"/>
                  </a:lnTo>
                  <a:lnTo>
                    <a:pt x="0" y="678623"/>
                  </a:lnTo>
                  <a:lnTo>
                    <a:pt x="0" y="0"/>
                  </a:lnTo>
                  <a:close/>
                </a:path>
              </a:pathLst>
            </a:custGeom>
            <a:blipFill>
              <a:blip r:embed="rId8"/>
              <a:stretch>
                <a:fillRect l="0" t="0" r="0" b="0"/>
              </a:stretch>
            </a:blipFill>
          </p:spPr>
        </p:sp>
        <p:sp>
          <p:nvSpPr>
            <p:cNvPr name="TextBox 28" id="28"/>
            <p:cNvSpPr txBox="true"/>
            <p:nvPr/>
          </p:nvSpPr>
          <p:spPr>
            <a:xfrm rot="0">
              <a:off x="760514" y="90605"/>
              <a:ext cx="5262166" cy="525988"/>
            </a:xfrm>
            <a:prstGeom prst="rect">
              <a:avLst/>
            </a:prstGeom>
          </p:spPr>
          <p:txBody>
            <a:bodyPr anchor="t" rtlCol="false" tIns="0" lIns="0" bIns="0" rIns="0">
              <a:spAutoFit/>
            </a:bodyPr>
            <a:lstStyle/>
            <a:p>
              <a:pPr algn="r" marL="0" indent="0" lvl="0">
                <a:lnSpc>
                  <a:spcPts val="3024"/>
                </a:lnSpc>
              </a:pPr>
              <a:r>
                <a:rPr lang="en-US" b="true" sz="2749">
                  <a:solidFill>
                    <a:srgbClr val="3D3D3D"/>
                  </a:solidFill>
                  <a:latin typeface="IBM Plex Sans Medium"/>
                  <a:ea typeface="IBM Plex Sans Medium"/>
                  <a:cs typeface="IBM Plex Sans Medium"/>
                  <a:sym typeface="IBM Plex Sans Medium"/>
                </a:rPr>
                <a:t>Universitas Islam Balitar</a:t>
              </a:r>
            </a:p>
          </p:txBody>
        </p:sp>
      </p:grpSp>
    </p:spTree>
  </p:cSld>
  <p:clrMapOvr>
    <a:masterClrMapping/>
  </p:clrMapOvr>
  <p:transition spd="slow">
    <p:push dir="l"/>
  </p:transition>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FFAEC"/>
        </a:solidFill>
      </p:bgPr>
    </p:bg>
    <p:spTree>
      <p:nvGrpSpPr>
        <p:cNvPr id="1" name=""/>
        <p:cNvGrpSpPr/>
        <p:nvPr/>
      </p:nvGrpSpPr>
      <p:grpSpPr>
        <a:xfrm>
          <a:off x="0" y="0"/>
          <a:ext cx="0" cy="0"/>
          <a:chOff x="0" y="0"/>
          <a:chExt cx="0" cy="0"/>
        </a:xfrm>
      </p:grpSpPr>
      <p:grpSp>
        <p:nvGrpSpPr>
          <p:cNvPr name="Group 2" id="2"/>
          <p:cNvGrpSpPr/>
          <p:nvPr/>
        </p:nvGrpSpPr>
        <p:grpSpPr>
          <a:xfrm rot="0">
            <a:off x="-2097799" y="-1981899"/>
            <a:ext cx="5999546" cy="5999546"/>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5ECD5">
                  <a:alpha val="80000"/>
                </a:srgbClr>
              </a:solidFill>
              <a:prstDash val="solid"/>
              <a:miter/>
            </a:ln>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2713996" y="8965278"/>
            <a:ext cx="4992839" cy="4992839"/>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809625" cap="sq">
              <a:solidFill>
                <a:srgbClr val="F5ECD5">
                  <a:alpha val="80000"/>
                </a:srgbClr>
              </a:solidFill>
              <a:prstDash val="solid"/>
              <a:miter/>
            </a:ln>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450908">
            <a:off x="16674318" y="909018"/>
            <a:ext cx="2747862" cy="4705695"/>
          </a:xfrm>
          <a:custGeom>
            <a:avLst/>
            <a:gdLst/>
            <a:ahLst/>
            <a:cxnLst/>
            <a:rect r="r" b="b" t="t" l="l"/>
            <a:pathLst>
              <a:path h="4705695" w="2747862">
                <a:moveTo>
                  <a:pt x="0" y="0"/>
                </a:moveTo>
                <a:lnTo>
                  <a:pt x="2747863" y="0"/>
                </a:lnTo>
                <a:lnTo>
                  <a:pt x="2747863" y="4705694"/>
                </a:lnTo>
                <a:lnTo>
                  <a:pt x="0" y="4705694"/>
                </a:lnTo>
                <a:lnTo>
                  <a:pt x="0" y="0"/>
                </a:lnTo>
                <a:close/>
              </a:path>
            </a:pathLst>
          </a:custGeom>
          <a:blipFill>
            <a:blip r:embed="rId2">
              <a:extLst>
                <a:ext uri="{96DAC541-7B7A-43D3-8B79-37D633B846F1}">
                  <asvg:svgBlip xmlns:asvg="http://schemas.microsoft.com/office/drawing/2016/SVG/main" r:embed="rId3"/>
                </a:ext>
              </a:extLst>
            </a:blip>
            <a:stretch>
              <a:fillRect l="-90557" t="0" r="0" b="-1927"/>
            </a:stretch>
          </a:blipFill>
        </p:spPr>
      </p:sp>
      <p:sp>
        <p:nvSpPr>
          <p:cNvPr name="AutoShape 9" id="9"/>
          <p:cNvSpPr/>
          <p:nvPr/>
        </p:nvSpPr>
        <p:spPr>
          <a:xfrm flipV="true">
            <a:off x="730661" y="1357578"/>
            <a:ext cx="16826678" cy="0"/>
          </a:xfrm>
          <a:prstGeom prst="line">
            <a:avLst/>
          </a:prstGeom>
          <a:ln cap="flat" w="28575">
            <a:solidFill>
              <a:srgbClr val="3D3D3D"/>
            </a:solidFill>
            <a:prstDash val="solid"/>
            <a:headEnd type="none" len="sm" w="sm"/>
            <a:tailEnd type="none" len="sm" w="sm"/>
          </a:ln>
        </p:spPr>
      </p:sp>
      <p:sp>
        <p:nvSpPr>
          <p:cNvPr name="AutoShape 10" id="10"/>
          <p:cNvSpPr/>
          <p:nvPr/>
        </p:nvSpPr>
        <p:spPr>
          <a:xfrm flipV="true">
            <a:off x="1549816" y="9428769"/>
            <a:ext cx="16007523" cy="0"/>
          </a:xfrm>
          <a:prstGeom prst="line">
            <a:avLst/>
          </a:prstGeom>
          <a:ln cap="flat" w="28575">
            <a:solidFill>
              <a:srgbClr val="3D3D3D"/>
            </a:solidFill>
            <a:prstDash val="solid"/>
            <a:headEnd type="diamond" len="lg" w="lg"/>
            <a:tailEnd type="none" len="sm" w="sm"/>
          </a:ln>
        </p:spPr>
      </p:sp>
      <p:sp>
        <p:nvSpPr>
          <p:cNvPr name="TextBox 11" id="11"/>
          <p:cNvSpPr txBox="true"/>
          <p:nvPr/>
        </p:nvSpPr>
        <p:spPr>
          <a:xfrm rot="0">
            <a:off x="708032" y="9249383"/>
            <a:ext cx="418981" cy="387347"/>
          </a:xfrm>
          <a:prstGeom prst="rect">
            <a:avLst/>
          </a:prstGeom>
        </p:spPr>
        <p:txBody>
          <a:bodyPr anchor="t" rtlCol="false" tIns="0" lIns="0" bIns="0" rIns="0">
            <a:spAutoFit/>
          </a:bodyPr>
          <a:lstStyle/>
          <a:p>
            <a:pPr algn="just" marL="0" indent="0" lvl="0">
              <a:lnSpc>
                <a:spcPts val="3024"/>
              </a:lnSpc>
            </a:pPr>
            <a:r>
              <a:rPr lang="en-US" b="true" sz="2749">
                <a:solidFill>
                  <a:srgbClr val="578E7E"/>
                </a:solidFill>
                <a:latin typeface="IBM Plex Sans Medium"/>
                <a:ea typeface="IBM Plex Sans Medium"/>
                <a:cs typeface="IBM Plex Sans Medium"/>
                <a:sym typeface="IBM Plex Sans Medium"/>
              </a:rPr>
              <a:t>03</a:t>
            </a:r>
          </a:p>
        </p:txBody>
      </p:sp>
      <p:sp>
        <p:nvSpPr>
          <p:cNvPr name="TextBox 12" id="12"/>
          <p:cNvSpPr txBox="true"/>
          <p:nvPr/>
        </p:nvSpPr>
        <p:spPr>
          <a:xfrm rot="0">
            <a:off x="730661" y="2080141"/>
            <a:ext cx="6191789" cy="1111411"/>
          </a:xfrm>
          <a:prstGeom prst="rect">
            <a:avLst/>
          </a:prstGeom>
        </p:spPr>
        <p:txBody>
          <a:bodyPr anchor="t" rtlCol="false" tIns="0" lIns="0" bIns="0" rIns="0">
            <a:spAutoFit/>
          </a:bodyPr>
          <a:lstStyle/>
          <a:p>
            <a:pPr algn="just" marL="0" indent="0" lvl="0">
              <a:lnSpc>
                <a:spcPts val="8584"/>
              </a:lnSpc>
            </a:pPr>
            <a:r>
              <a:rPr lang="en-US" b="true" sz="7804">
                <a:solidFill>
                  <a:srgbClr val="3D3D3D"/>
                </a:solidFill>
                <a:latin typeface="IBM Plex Sans Bold"/>
                <a:ea typeface="IBM Plex Sans Bold"/>
                <a:cs typeface="IBM Plex Sans Bold"/>
                <a:sym typeface="IBM Plex Sans Bold"/>
              </a:rPr>
              <a:t>Pendahuluan</a:t>
            </a:r>
          </a:p>
        </p:txBody>
      </p:sp>
      <p:grpSp>
        <p:nvGrpSpPr>
          <p:cNvPr name="Group 13" id="13"/>
          <p:cNvGrpSpPr/>
          <p:nvPr/>
        </p:nvGrpSpPr>
        <p:grpSpPr>
          <a:xfrm rot="0">
            <a:off x="740469" y="3697225"/>
            <a:ext cx="8147531" cy="831311"/>
            <a:chOff x="0" y="0"/>
            <a:chExt cx="2079417" cy="212168"/>
          </a:xfrm>
        </p:grpSpPr>
        <p:sp>
          <p:nvSpPr>
            <p:cNvPr name="Freeform 14" id="14"/>
            <p:cNvSpPr/>
            <p:nvPr/>
          </p:nvSpPr>
          <p:spPr>
            <a:xfrm flipH="false" flipV="false" rot="0">
              <a:off x="0" y="0"/>
              <a:ext cx="2079416" cy="212168"/>
            </a:xfrm>
            <a:custGeom>
              <a:avLst/>
              <a:gdLst/>
              <a:ahLst/>
              <a:cxnLst/>
              <a:rect r="r" b="b" t="t" l="l"/>
              <a:pathLst>
                <a:path h="212168" w="2079416">
                  <a:moveTo>
                    <a:pt x="0" y="0"/>
                  </a:moveTo>
                  <a:lnTo>
                    <a:pt x="2079416" y="0"/>
                  </a:lnTo>
                  <a:lnTo>
                    <a:pt x="2079416" y="212168"/>
                  </a:lnTo>
                  <a:lnTo>
                    <a:pt x="0" y="212168"/>
                  </a:lnTo>
                  <a:close/>
                </a:path>
              </a:pathLst>
            </a:custGeom>
            <a:solidFill>
              <a:srgbClr val="578E7E"/>
            </a:solidFill>
          </p:spPr>
        </p:sp>
        <p:sp>
          <p:nvSpPr>
            <p:cNvPr name="TextBox 15" id="15"/>
            <p:cNvSpPr txBox="true"/>
            <p:nvPr/>
          </p:nvSpPr>
          <p:spPr>
            <a:xfrm>
              <a:off x="0" y="-38100"/>
              <a:ext cx="2079417" cy="250268"/>
            </a:xfrm>
            <a:prstGeom prst="rect">
              <a:avLst/>
            </a:prstGeom>
          </p:spPr>
          <p:txBody>
            <a:bodyPr anchor="ctr" rtlCol="false" tIns="50800" lIns="50800" bIns="50800" rIns="50800"/>
            <a:lstStyle/>
            <a:p>
              <a:pPr algn="ctr">
                <a:lnSpc>
                  <a:spcPts val="2659"/>
                </a:lnSpc>
                <a:spcBef>
                  <a:spcPct val="0"/>
                </a:spcBef>
              </a:pPr>
            </a:p>
          </p:txBody>
        </p:sp>
      </p:grpSp>
      <p:sp>
        <p:nvSpPr>
          <p:cNvPr name="TextBox 16" id="16"/>
          <p:cNvSpPr txBox="true"/>
          <p:nvPr/>
        </p:nvSpPr>
        <p:spPr>
          <a:xfrm rot="0">
            <a:off x="1643370" y="3926095"/>
            <a:ext cx="3025987" cy="402146"/>
          </a:xfrm>
          <a:prstGeom prst="rect">
            <a:avLst/>
          </a:prstGeom>
        </p:spPr>
        <p:txBody>
          <a:bodyPr anchor="t" rtlCol="false" tIns="0" lIns="0" bIns="0" rIns="0">
            <a:spAutoFit/>
          </a:bodyPr>
          <a:lstStyle/>
          <a:p>
            <a:pPr algn="l" marL="0" indent="0" lvl="0">
              <a:lnSpc>
                <a:spcPts val="3129"/>
              </a:lnSpc>
            </a:pPr>
            <a:r>
              <a:rPr lang="en-US" b="true" sz="2845">
                <a:solidFill>
                  <a:srgbClr val="F5ECD5"/>
                </a:solidFill>
                <a:latin typeface="IBM Plex Sans Medium"/>
                <a:ea typeface="IBM Plex Sans Medium"/>
                <a:cs typeface="IBM Plex Sans Medium"/>
                <a:sym typeface="IBM Plex Sans Medium"/>
              </a:rPr>
              <a:t>Rumusan Masalah</a:t>
            </a:r>
          </a:p>
        </p:txBody>
      </p:sp>
      <p:grpSp>
        <p:nvGrpSpPr>
          <p:cNvPr name="Group 17" id="17"/>
          <p:cNvGrpSpPr/>
          <p:nvPr/>
        </p:nvGrpSpPr>
        <p:grpSpPr>
          <a:xfrm rot="0">
            <a:off x="1098940" y="3992500"/>
            <a:ext cx="252844" cy="252844"/>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78E7E"/>
            </a:solidFill>
            <a:ln w="38100" cap="sq">
              <a:solidFill>
                <a:srgbClr val="F5ECD5"/>
              </a:solidFill>
              <a:prstDash val="solid"/>
              <a:miter/>
            </a:ln>
          </p:spPr>
        </p:sp>
        <p:sp>
          <p:nvSpPr>
            <p:cNvPr name="TextBox 19" id="19"/>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20" id="20"/>
          <p:cNvGrpSpPr/>
          <p:nvPr/>
        </p:nvGrpSpPr>
        <p:grpSpPr>
          <a:xfrm rot="0">
            <a:off x="9562893" y="3697225"/>
            <a:ext cx="7994397" cy="831311"/>
            <a:chOff x="0" y="0"/>
            <a:chExt cx="2040334" cy="212168"/>
          </a:xfrm>
        </p:grpSpPr>
        <p:sp>
          <p:nvSpPr>
            <p:cNvPr name="Freeform 21" id="21"/>
            <p:cNvSpPr/>
            <p:nvPr/>
          </p:nvSpPr>
          <p:spPr>
            <a:xfrm flipH="false" flipV="false" rot="0">
              <a:off x="0" y="0"/>
              <a:ext cx="2040334" cy="212168"/>
            </a:xfrm>
            <a:custGeom>
              <a:avLst/>
              <a:gdLst/>
              <a:ahLst/>
              <a:cxnLst/>
              <a:rect r="r" b="b" t="t" l="l"/>
              <a:pathLst>
                <a:path h="212168" w="2040334">
                  <a:moveTo>
                    <a:pt x="0" y="0"/>
                  </a:moveTo>
                  <a:lnTo>
                    <a:pt x="2040334" y="0"/>
                  </a:lnTo>
                  <a:lnTo>
                    <a:pt x="2040334" y="212168"/>
                  </a:lnTo>
                  <a:lnTo>
                    <a:pt x="0" y="212168"/>
                  </a:lnTo>
                  <a:close/>
                </a:path>
              </a:pathLst>
            </a:custGeom>
            <a:solidFill>
              <a:srgbClr val="578E7E"/>
            </a:solidFill>
          </p:spPr>
        </p:sp>
        <p:sp>
          <p:nvSpPr>
            <p:cNvPr name="TextBox 22" id="22"/>
            <p:cNvSpPr txBox="true"/>
            <p:nvPr/>
          </p:nvSpPr>
          <p:spPr>
            <a:xfrm>
              <a:off x="0" y="-38100"/>
              <a:ext cx="2040334" cy="250268"/>
            </a:xfrm>
            <a:prstGeom prst="rect">
              <a:avLst/>
            </a:prstGeom>
          </p:spPr>
          <p:txBody>
            <a:bodyPr anchor="ctr" rtlCol="false" tIns="50800" lIns="50800" bIns="50800" rIns="50800"/>
            <a:lstStyle/>
            <a:p>
              <a:pPr algn="ctr">
                <a:lnSpc>
                  <a:spcPts val="2659"/>
                </a:lnSpc>
                <a:spcBef>
                  <a:spcPct val="0"/>
                </a:spcBef>
              </a:pPr>
            </a:p>
          </p:txBody>
        </p:sp>
      </p:grpSp>
      <p:sp>
        <p:nvSpPr>
          <p:cNvPr name="TextBox 23" id="23"/>
          <p:cNvSpPr txBox="true"/>
          <p:nvPr/>
        </p:nvSpPr>
        <p:spPr>
          <a:xfrm rot="0">
            <a:off x="10465793" y="3926095"/>
            <a:ext cx="2369302" cy="402146"/>
          </a:xfrm>
          <a:prstGeom prst="rect">
            <a:avLst/>
          </a:prstGeom>
        </p:spPr>
        <p:txBody>
          <a:bodyPr anchor="t" rtlCol="false" tIns="0" lIns="0" bIns="0" rIns="0">
            <a:spAutoFit/>
          </a:bodyPr>
          <a:lstStyle/>
          <a:p>
            <a:pPr algn="l" marL="0" indent="0" lvl="0">
              <a:lnSpc>
                <a:spcPts val="3129"/>
              </a:lnSpc>
            </a:pPr>
            <a:r>
              <a:rPr lang="en-US" b="true" sz="2845">
                <a:solidFill>
                  <a:srgbClr val="F5ECD5"/>
                </a:solidFill>
                <a:latin typeface="IBM Plex Sans Medium"/>
                <a:ea typeface="IBM Plex Sans Medium"/>
                <a:cs typeface="IBM Plex Sans Medium"/>
                <a:sym typeface="IBM Plex Sans Medium"/>
              </a:rPr>
              <a:t>Tujuan Proyek</a:t>
            </a:r>
          </a:p>
        </p:txBody>
      </p:sp>
      <p:grpSp>
        <p:nvGrpSpPr>
          <p:cNvPr name="Group 24" id="24"/>
          <p:cNvGrpSpPr/>
          <p:nvPr/>
        </p:nvGrpSpPr>
        <p:grpSpPr>
          <a:xfrm rot="0">
            <a:off x="9921364" y="3992500"/>
            <a:ext cx="252844" cy="252844"/>
            <a:chOff x="0" y="0"/>
            <a:chExt cx="812800" cy="812800"/>
          </a:xfrm>
        </p:grpSpPr>
        <p:sp>
          <p:nvSpPr>
            <p:cNvPr name="Freeform 25" id="2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78E7E"/>
            </a:solidFill>
            <a:ln w="38100" cap="sq">
              <a:solidFill>
                <a:srgbClr val="F5ECD5"/>
              </a:solidFill>
              <a:prstDash val="solid"/>
              <a:miter/>
            </a:ln>
          </p:spPr>
        </p:sp>
        <p:sp>
          <p:nvSpPr>
            <p:cNvPr name="TextBox 26" id="26"/>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27" id="27"/>
          <p:cNvGrpSpPr/>
          <p:nvPr/>
        </p:nvGrpSpPr>
        <p:grpSpPr>
          <a:xfrm rot="0">
            <a:off x="9562893" y="5014915"/>
            <a:ext cx="791316" cy="761820"/>
            <a:chOff x="0" y="0"/>
            <a:chExt cx="844270" cy="812800"/>
          </a:xfrm>
        </p:grpSpPr>
        <p:sp>
          <p:nvSpPr>
            <p:cNvPr name="Freeform 28" id="28"/>
            <p:cNvSpPr/>
            <p:nvPr/>
          </p:nvSpPr>
          <p:spPr>
            <a:xfrm flipH="false" flipV="false" rot="0">
              <a:off x="0" y="0"/>
              <a:ext cx="844270" cy="812800"/>
            </a:xfrm>
            <a:custGeom>
              <a:avLst/>
              <a:gdLst/>
              <a:ahLst/>
              <a:cxnLst/>
              <a:rect r="r" b="b" t="t" l="l"/>
              <a:pathLst>
                <a:path h="812800" w="844270">
                  <a:moveTo>
                    <a:pt x="422135" y="0"/>
                  </a:moveTo>
                  <a:cubicBezTo>
                    <a:pt x="188996" y="0"/>
                    <a:pt x="0" y="181951"/>
                    <a:pt x="0" y="406400"/>
                  </a:cubicBezTo>
                  <a:cubicBezTo>
                    <a:pt x="0" y="630849"/>
                    <a:pt x="188996" y="812800"/>
                    <a:pt x="422135" y="812800"/>
                  </a:cubicBezTo>
                  <a:cubicBezTo>
                    <a:pt x="655274" y="812800"/>
                    <a:pt x="844270" y="630849"/>
                    <a:pt x="844270" y="406400"/>
                  </a:cubicBezTo>
                  <a:cubicBezTo>
                    <a:pt x="844270" y="181951"/>
                    <a:pt x="655274" y="0"/>
                    <a:pt x="422135" y="0"/>
                  </a:cubicBezTo>
                  <a:close/>
                </a:path>
              </a:pathLst>
            </a:custGeom>
            <a:solidFill>
              <a:srgbClr val="F5ECD5"/>
            </a:solidFill>
            <a:ln w="19050" cap="sq">
              <a:solidFill>
                <a:srgbClr val="000000"/>
              </a:solidFill>
              <a:prstDash val="solid"/>
              <a:miter/>
            </a:ln>
          </p:spPr>
        </p:sp>
        <p:sp>
          <p:nvSpPr>
            <p:cNvPr name="TextBox 29" id="29"/>
            <p:cNvSpPr txBox="true"/>
            <p:nvPr/>
          </p:nvSpPr>
          <p:spPr>
            <a:xfrm>
              <a:off x="79150" y="38100"/>
              <a:ext cx="685969" cy="698500"/>
            </a:xfrm>
            <a:prstGeom prst="rect">
              <a:avLst/>
            </a:prstGeom>
          </p:spPr>
          <p:txBody>
            <a:bodyPr anchor="ctr" rtlCol="false" tIns="50800" lIns="50800" bIns="50800" rIns="50800"/>
            <a:lstStyle/>
            <a:p>
              <a:pPr algn="ctr">
                <a:lnSpc>
                  <a:spcPts val="2659"/>
                </a:lnSpc>
              </a:pPr>
            </a:p>
          </p:txBody>
        </p:sp>
      </p:grpSp>
      <p:sp>
        <p:nvSpPr>
          <p:cNvPr name="TextBox 30" id="30"/>
          <p:cNvSpPr txBox="true"/>
          <p:nvPr/>
        </p:nvSpPr>
        <p:spPr>
          <a:xfrm rot="0">
            <a:off x="10775266" y="5200650"/>
            <a:ext cx="6782024" cy="369178"/>
          </a:xfrm>
          <a:prstGeom prst="rect">
            <a:avLst/>
          </a:prstGeom>
        </p:spPr>
        <p:txBody>
          <a:bodyPr anchor="t" rtlCol="false" tIns="0" lIns="0" bIns="0" rIns="0">
            <a:spAutoFit/>
          </a:bodyPr>
          <a:lstStyle/>
          <a:p>
            <a:pPr algn="l">
              <a:lnSpc>
                <a:spcPts val="2917"/>
              </a:lnSpc>
            </a:pPr>
            <a:r>
              <a:rPr lang="en-US" sz="2652">
                <a:solidFill>
                  <a:srgbClr val="3D3D3D"/>
                </a:solidFill>
                <a:latin typeface="IBM Plex Sans"/>
                <a:ea typeface="IBM Plex Sans"/>
                <a:cs typeface="IBM Plex Sans"/>
                <a:sym typeface="IBM Plex Sans"/>
              </a:rPr>
              <a:t>Memahami prinsip kerja algoritma ROT13.</a:t>
            </a:r>
          </a:p>
        </p:txBody>
      </p:sp>
      <p:sp>
        <p:nvSpPr>
          <p:cNvPr name="TextBox 31" id="31"/>
          <p:cNvSpPr txBox="true"/>
          <p:nvPr/>
        </p:nvSpPr>
        <p:spPr>
          <a:xfrm rot="0">
            <a:off x="9760722" y="5226583"/>
            <a:ext cx="395658" cy="367061"/>
          </a:xfrm>
          <a:prstGeom prst="rect">
            <a:avLst/>
          </a:prstGeom>
        </p:spPr>
        <p:txBody>
          <a:bodyPr anchor="t" rtlCol="false" tIns="0" lIns="0" bIns="0" rIns="0">
            <a:spAutoFit/>
          </a:bodyPr>
          <a:lstStyle/>
          <a:p>
            <a:pPr algn="ctr">
              <a:lnSpc>
                <a:spcPts val="2917"/>
              </a:lnSpc>
            </a:pPr>
            <a:r>
              <a:rPr lang="en-US" sz="2652">
                <a:solidFill>
                  <a:srgbClr val="3D3D3D"/>
                </a:solidFill>
                <a:latin typeface="IBM Plex Sans"/>
                <a:ea typeface="IBM Plex Sans"/>
                <a:cs typeface="IBM Plex Sans"/>
                <a:sym typeface="IBM Plex Sans"/>
              </a:rPr>
              <a:t>1</a:t>
            </a:r>
          </a:p>
        </p:txBody>
      </p:sp>
      <p:grpSp>
        <p:nvGrpSpPr>
          <p:cNvPr name="Group 32" id="32"/>
          <p:cNvGrpSpPr/>
          <p:nvPr/>
        </p:nvGrpSpPr>
        <p:grpSpPr>
          <a:xfrm rot="0">
            <a:off x="9562893" y="6259971"/>
            <a:ext cx="791316" cy="761820"/>
            <a:chOff x="0" y="0"/>
            <a:chExt cx="844270" cy="812800"/>
          </a:xfrm>
        </p:grpSpPr>
        <p:sp>
          <p:nvSpPr>
            <p:cNvPr name="Freeform 33" id="33"/>
            <p:cNvSpPr/>
            <p:nvPr/>
          </p:nvSpPr>
          <p:spPr>
            <a:xfrm flipH="false" flipV="false" rot="0">
              <a:off x="0" y="0"/>
              <a:ext cx="844270" cy="812800"/>
            </a:xfrm>
            <a:custGeom>
              <a:avLst/>
              <a:gdLst/>
              <a:ahLst/>
              <a:cxnLst/>
              <a:rect r="r" b="b" t="t" l="l"/>
              <a:pathLst>
                <a:path h="812800" w="844270">
                  <a:moveTo>
                    <a:pt x="422135" y="0"/>
                  </a:moveTo>
                  <a:cubicBezTo>
                    <a:pt x="188996" y="0"/>
                    <a:pt x="0" y="181951"/>
                    <a:pt x="0" y="406400"/>
                  </a:cubicBezTo>
                  <a:cubicBezTo>
                    <a:pt x="0" y="630849"/>
                    <a:pt x="188996" y="812800"/>
                    <a:pt x="422135" y="812800"/>
                  </a:cubicBezTo>
                  <a:cubicBezTo>
                    <a:pt x="655274" y="812800"/>
                    <a:pt x="844270" y="630849"/>
                    <a:pt x="844270" y="406400"/>
                  </a:cubicBezTo>
                  <a:cubicBezTo>
                    <a:pt x="844270" y="181951"/>
                    <a:pt x="655274" y="0"/>
                    <a:pt x="422135" y="0"/>
                  </a:cubicBezTo>
                  <a:close/>
                </a:path>
              </a:pathLst>
            </a:custGeom>
            <a:solidFill>
              <a:srgbClr val="F5ECD5"/>
            </a:solidFill>
            <a:ln w="19050" cap="sq">
              <a:solidFill>
                <a:srgbClr val="000000"/>
              </a:solidFill>
              <a:prstDash val="solid"/>
              <a:miter/>
            </a:ln>
          </p:spPr>
        </p:sp>
        <p:sp>
          <p:nvSpPr>
            <p:cNvPr name="TextBox 34" id="34"/>
            <p:cNvSpPr txBox="true"/>
            <p:nvPr/>
          </p:nvSpPr>
          <p:spPr>
            <a:xfrm>
              <a:off x="79150" y="38100"/>
              <a:ext cx="685969" cy="698500"/>
            </a:xfrm>
            <a:prstGeom prst="rect">
              <a:avLst/>
            </a:prstGeom>
          </p:spPr>
          <p:txBody>
            <a:bodyPr anchor="ctr" rtlCol="false" tIns="50800" lIns="50800" bIns="50800" rIns="50800"/>
            <a:lstStyle/>
            <a:p>
              <a:pPr algn="ctr">
                <a:lnSpc>
                  <a:spcPts val="2659"/>
                </a:lnSpc>
              </a:pPr>
            </a:p>
          </p:txBody>
        </p:sp>
      </p:grpSp>
      <p:sp>
        <p:nvSpPr>
          <p:cNvPr name="TextBox 35" id="35"/>
          <p:cNvSpPr txBox="true"/>
          <p:nvPr/>
        </p:nvSpPr>
        <p:spPr>
          <a:xfrm rot="0">
            <a:off x="10775266" y="6288546"/>
            <a:ext cx="6782024" cy="733245"/>
          </a:xfrm>
          <a:prstGeom prst="rect">
            <a:avLst/>
          </a:prstGeom>
        </p:spPr>
        <p:txBody>
          <a:bodyPr anchor="t" rtlCol="false" tIns="0" lIns="0" bIns="0" rIns="0">
            <a:spAutoFit/>
          </a:bodyPr>
          <a:lstStyle/>
          <a:p>
            <a:pPr algn="l">
              <a:lnSpc>
                <a:spcPts val="2917"/>
              </a:lnSpc>
            </a:pPr>
            <a:r>
              <a:rPr lang="en-US" sz="2652">
                <a:solidFill>
                  <a:srgbClr val="3D3D3D"/>
                </a:solidFill>
                <a:latin typeface="IBM Plex Sans"/>
                <a:ea typeface="IBM Plex Sans"/>
                <a:cs typeface="IBM Plex Sans"/>
                <a:sym typeface="IBM Plex Sans"/>
              </a:rPr>
              <a:t>Mengimplementasikan ROT13 secara manual dengan Python.</a:t>
            </a:r>
          </a:p>
        </p:txBody>
      </p:sp>
      <p:sp>
        <p:nvSpPr>
          <p:cNvPr name="TextBox 36" id="36"/>
          <p:cNvSpPr txBox="true"/>
          <p:nvPr/>
        </p:nvSpPr>
        <p:spPr>
          <a:xfrm rot="0">
            <a:off x="9760722" y="6471638"/>
            <a:ext cx="395658" cy="367061"/>
          </a:xfrm>
          <a:prstGeom prst="rect">
            <a:avLst/>
          </a:prstGeom>
        </p:spPr>
        <p:txBody>
          <a:bodyPr anchor="t" rtlCol="false" tIns="0" lIns="0" bIns="0" rIns="0">
            <a:spAutoFit/>
          </a:bodyPr>
          <a:lstStyle/>
          <a:p>
            <a:pPr algn="ctr">
              <a:lnSpc>
                <a:spcPts val="2917"/>
              </a:lnSpc>
            </a:pPr>
            <a:r>
              <a:rPr lang="en-US" sz="2652">
                <a:solidFill>
                  <a:srgbClr val="3D3D3D"/>
                </a:solidFill>
                <a:latin typeface="IBM Plex Sans"/>
                <a:ea typeface="IBM Plex Sans"/>
                <a:cs typeface="IBM Plex Sans"/>
                <a:sym typeface="IBM Plex Sans"/>
              </a:rPr>
              <a:t>2</a:t>
            </a:r>
          </a:p>
        </p:txBody>
      </p:sp>
      <p:grpSp>
        <p:nvGrpSpPr>
          <p:cNvPr name="Group 37" id="37"/>
          <p:cNvGrpSpPr/>
          <p:nvPr/>
        </p:nvGrpSpPr>
        <p:grpSpPr>
          <a:xfrm rot="0">
            <a:off x="9562893" y="7507566"/>
            <a:ext cx="791316" cy="761820"/>
            <a:chOff x="0" y="0"/>
            <a:chExt cx="844270" cy="812800"/>
          </a:xfrm>
        </p:grpSpPr>
        <p:sp>
          <p:nvSpPr>
            <p:cNvPr name="Freeform 38" id="38"/>
            <p:cNvSpPr/>
            <p:nvPr/>
          </p:nvSpPr>
          <p:spPr>
            <a:xfrm flipH="false" flipV="false" rot="0">
              <a:off x="0" y="0"/>
              <a:ext cx="844270" cy="812800"/>
            </a:xfrm>
            <a:custGeom>
              <a:avLst/>
              <a:gdLst/>
              <a:ahLst/>
              <a:cxnLst/>
              <a:rect r="r" b="b" t="t" l="l"/>
              <a:pathLst>
                <a:path h="812800" w="844270">
                  <a:moveTo>
                    <a:pt x="422135" y="0"/>
                  </a:moveTo>
                  <a:cubicBezTo>
                    <a:pt x="188996" y="0"/>
                    <a:pt x="0" y="181951"/>
                    <a:pt x="0" y="406400"/>
                  </a:cubicBezTo>
                  <a:cubicBezTo>
                    <a:pt x="0" y="630849"/>
                    <a:pt x="188996" y="812800"/>
                    <a:pt x="422135" y="812800"/>
                  </a:cubicBezTo>
                  <a:cubicBezTo>
                    <a:pt x="655274" y="812800"/>
                    <a:pt x="844270" y="630849"/>
                    <a:pt x="844270" y="406400"/>
                  </a:cubicBezTo>
                  <a:cubicBezTo>
                    <a:pt x="844270" y="181951"/>
                    <a:pt x="655274" y="0"/>
                    <a:pt x="422135" y="0"/>
                  </a:cubicBezTo>
                  <a:close/>
                </a:path>
              </a:pathLst>
            </a:custGeom>
            <a:solidFill>
              <a:srgbClr val="F5ECD5"/>
            </a:solidFill>
            <a:ln w="19050" cap="sq">
              <a:solidFill>
                <a:srgbClr val="000000"/>
              </a:solidFill>
              <a:prstDash val="solid"/>
              <a:miter/>
            </a:ln>
          </p:spPr>
        </p:sp>
        <p:sp>
          <p:nvSpPr>
            <p:cNvPr name="TextBox 39" id="39"/>
            <p:cNvSpPr txBox="true"/>
            <p:nvPr/>
          </p:nvSpPr>
          <p:spPr>
            <a:xfrm>
              <a:off x="79150" y="38100"/>
              <a:ext cx="685969" cy="698500"/>
            </a:xfrm>
            <a:prstGeom prst="rect">
              <a:avLst/>
            </a:prstGeom>
          </p:spPr>
          <p:txBody>
            <a:bodyPr anchor="ctr" rtlCol="false" tIns="50800" lIns="50800" bIns="50800" rIns="50800"/>
            <a:lstStyle/>
            <a:p>
              <a:pPr algn="ctr">
                <a:lnSpc>
                  <a:spcPts val="2659"/>
                </a:lnSpc>
              </a:pPr>
            </a:p>
          </p:txBody>
        </p:sp>
      </p:grpSp>
      <p:sp>
        <p:nvSpPr>
          <p:cNvPr name="TextBox 40" id="40"/>
          <p:cNvSpPr txBox="true"/>
          <p:nvPr/>
        </p:nvSpPr>
        <p:spPr>
          <a:xfrm rot="0">
            <a:off x="10775266" y="7536141"/>
            <a:ext cx="6782024" cy="1097312"/>
          </a:xfrm>
          <a:prstGeom prst="rect">
            <a:avLst/>
          </a:prstGeom>
        </p:spPr>
        <p:txBody>
          <a:bodyPr anchor="t" rtlCol="false" tIns="0" lIns="0" bIns="0" rIns="0">
            <a:spAutoFit/>
          </a:bodyPr>
          <a:lstStyle/>
          <a:p>
            <a:pPr algn="l">
              <a:lnSpc>
                <a:spcPts val="2917"/>
              </a:lnSpc>
            </a:pPr>
            <a:r>
              <a:rPr lang="en-US" sz="2652">
                <a:solidFill>
                  <a:srgbClr val="3D3D3D"/>
                </a:solidFill>
                <a:latin typeface="IBM Plex Sans"/>
                <a:ea typeface="IBM Plex Sans"/>
                <a:cs typeface="IBM Plex Sans"/>
                <a:sym typeface="IBM Plex Sans"/>
              </a:rPr>
              <a:t>Menguji hasil enkripsi dan dekripsi dari berbagai teks untuk membuktikan kesimetrisan algoritma.</a:t>
            </a:r>
          </a:p>
        </p:txBody>
      </p:sp>
      <p:sp>
        <p:nvSpPr>
          <p:cNvPr name="TextBox 41" id="41"/>
          <p:cNvSpPr txBox="true"/>
          <p:nvPr/>
        </p:nvSpPr>
        <p:spPr>
          <a:xfrm rot="0">
            <a:off x="9760722" y="7719233"/>
            <a:ext cx="395658" cy="367061"/>
          </a:xfrm>
          <a:prstGeom prst="rect">
            <a:avLst/>
          </a:prstGeom>
        </p:spPr>
        <p:txBody>
          <a:bodyPr anchor="t" rtlCol="false" tIns="0" lIns="0" bIns="0" rIns="0">
            <a:spAutoFit/>
          </a:bodyPr>
          <a:lstStyle/>
          <a:p>
            <a:pPr algn="ctr">
              <a:lnSpc>
                <a:spcPts val="2917"/>
              </a:lnSpc>
            </a:pPr>
            <a:r>
              <a:rPr lang="en-US" sz="2652">
                <a:solidFill>
                  <a:srgbClr val="3D3D3D"/>
                </a:solidFill>
                <a:latin typeface="IBM Plex Sans"/>
                <a:ea typeface="IBM Plex Sans"/>
                <a:cs typeface="IBM Plex Sans"/>
                <a:sym typeface="IBM Plex Sans"/>
              </a:rPr>
              <a:t>3</a:t>
            </a:r>
          </a:p>
        </p:txBody>
      </p:sp>
      <p:sp>
        <p:nvSpPr>
          <p:cNvPr name="TextBox 42" id="42"/>
          <p:cNvSpPr txBox="true"/>
          <p:nvPr/>
        </p:nvSpPr>
        <p:spPr>
          <a:xfrm rot="0">
            <a:off x="16719239" y="666297"/>
            <a:ext cx="838051" cy="387347"/>
          </a:xfrm>
          <a:prstGeom prst="rect">
            <a:avLst/>
          </a:prstGeom>
        </p:spPr>
        <p:txBody>
          <a:bodyPr anchor="t" rtlCol="false" tIns="0" lIns="0" bIns="0" rIns="0">
            <a:spAutoFit/>
          </a:bodyPr>
          <a:lstStyle/>
          <a:p>
            <a:pPr algn="just" marL="0" indent="0" lvl="0">
              <a:lnSpc>
                <a:spcPts val="3024"/>
              </a:lnSpc>
            </a:pPr>
            <a:r>
              <a:rPr lang="en-US" b="true" sz="2749">
                <a:solidFill>
                  <a:srgbClr val="3D3D3D"/>
                </a:solidFill>
                <a:latin typeface="IBM Plex Sans Medium"/>
                <a:ea typeface="IBM Plex Sans Medium"/>
                <a:cs typeface="IBM Plex Sans Medium"/>
                <a:sym typeface="IBM Plex Sans Medium"/>
              </a:rPr>
              <a:t>2025</a:t>
            </a:r>
          </a:p>
        </p:txBody>
      </p:sp>
      <p:grpSp>
        <p:nvGrpSpPr>
          <p:cNvPr name="Group 43" id="43"/>
          <p:cNvGrpSpPr/>
          <p:nvPr/>
        </p:nvGrpSpPr>
        <p:grpSpPr>
          <a:xfrm rot="0">
            <a:off x="740469" y="5014915"/>
            <a:ext cx="8147531" cy="3254471"/>
            <a:chOff x="0" y="0"/>
            <a:chExt cx="10863374" cy="4339295"/>
          </a:xfrm>
        </p:grpSpPr>
        <p:grpSp>
          <p:nvGrpSpPr>
            <p:cNvPr name="Group 44" id="44"/>
            <p:cNvGrpSpPr/>
            <p:nvPr/>
          </p:nvGrpSpPr>
          <p:grpSpPr>
            <a:xfrm rot="0">
              <a:off x="0" y="0"/>
              <a:ext cx="1075299" cy="1015760"/>
              <a:chOff x="0" y="0"/>
              <a:chExt cx="860442" cy="812800"/>
            </a:xfrm>
          </p:grpSpPr>
          <p:sp>
            <p:nvSpPr>
              <p:cNvPr name="Freeform 45" id="45"/>
              <p:cNvSpPr/>
              <p:nvPr/>
            </p:nvSpPr>
            <p:spPr>
              <a:xfrm flipH="false" flipV="false" rot="0">
                <a:off x="0" y="0"/>
                <a:ext cx="860442" cy="812800"/>
              </a:xfrm>
              <a:custGeom>
                <a:avLst/>
                <a:gdLst/>
                <a:ahLst/>
                <a:cxnLst/>
                <a:rect r="r" b="b" t="t" l="l"/>
                <a:pathLst>
                  <a:path h="812800" w="860442">
                    <a:moveTo>
                      <a:pt x="430221" y="0"/>
                    </a:moveTo>
                    <a:cubicBezTo>
                      <a:pt x="192617" y="0"/>
                      <a:pt x="0" y="181951"/>
                      <a:pt x="0" y="406400"/>
                    </a:cubicBezTo>
                    <a:cubicBezTo>
                      <a:pt x="0" y="630849"/>
                      <a:pt x="192617" y="812800"/>
                      <a:pt x="430221" y="812800"/>
                    </a:cubicBezTo>
                    <a:cubicBezTo>
                      <a:pt x="667826" y="812800"/>
                      <a:pt x="860442" y="630849"/>
                      <a:pt x="860442" y="406400"/>
                    </a:cubicBezTo>
                    <a:cubicBezTo>
                      <a:pt x="860442" y="181951"/>
                      <a:pt x="667826" y="0"/>
                      <a:pt x="430221" y="0"/>
                    </a:cubicBezTo>
                    <a:close/>
                  </a:path>
                </a:pathLst>
              </a:custGeom>
              <a:solidFill>
                <a:srgbClr val="F5ECD5"/>
              </a:solidFill>
              <a:ln w="19050" cap="sq">
                <a:solidFill>
                  <a:srgbClr val="000000"/>
                </a:solidFill>
                <a:prstDash val="solid"/>
                <a:miter/>
              </a:ln>
            </p:spPr>
          </p:sp>
          <p:sp>
            <p:nvSpPr>
              <p:cNvPr name="TextBox 46" id="46"/>
              <p:cNvSpPr txBox="true"/>
              <p:nvPr/>
            </p:nvSpPr>
            <p:spPr>
              <a:xfrm>
                <a:off x="80666" y="38100"/>
                <a:ext cx="699109" cy="698500"/>
              </a:xfrm>
              <a:prstGeom prst="rect">
                <a:avLst/>
              </a:prstGeom>
            </p:spPr>
            <p:txBody>
              <a:bodyPr anchor="ctr" rtlCol="false" tIns="50800" lIns="50800" bIns="50800" rIns="50800"/>
              <a:lstStyle/>
              <a:p>
                <a:pPr algn="ctr">
                  <a:lnSpc>
                    <a:spcPts val="2659"/>
                  </a:lnSpc>
                </a:pPr>
              </a:p>
            </p:txBody>
          </p:sp>
        </p:grpSp>
        <p:sp>
          <p:nvSpPr>
            <p:cNvPr name="TextBox 47" id="47"/>
            <p:cNvSpPr txBox="true"/>
            <p:nvPr/>
          </p:nvSpPr>
          <p:spPr>
            <a:xfrm rot="0">
              <a:off x="1647462" y="28575"/>
              <a:ext cx="9215912" cy="987185"/>
            </a:xfrm>
            <a:prstGeom prst="rect">
              <a:avLst/>
            </a:prstGeom>
          </p:spPr>
          <p:txBody>
            <a:bodyPr anchor="t" rtlCol="false" tIns="0" lIns="0" bIns="0" rIns="0">
              <a:spAutoFit/>
            </a:bodyPr>
            <a:lstStyle/>
            <a:p>
              <a:pPr algn="l">
                <a:lnSpc>
                  <a:spcPts val="2917"/>
                </a:lnSpc>
              </a:pPr>
              <a:r>
                <a:rPr lang="en-US" sz="2652">
                  <a:solidFill>
                    <a:srgbClr val="3D3D3D"/>
                  </a:solidFill>
                  <a:latin typeface="IBM Plex Sans"/>
                  <a:ea typeface="IBM Plex Sans"/>
                  <a:cs typeface="IBM Plex Sans"/>
                  <a:sym typeface="IBM Plex Sans"/>
                </a:rPr>
                <a:t>Bagaimana cara kerja algoritma ROT13 dalam enkripsi dan dekripsi teks?</a:t>
              </a:r>
            </a:p>
          </p:txBody>
        </p:sp>
        <p:sp>
          <p:nvSpPr>
            <p:cNvPr name="TextBox 48" id="48"/>
            <p:cNvSpPr txBox="true"/>
            <p:nvPr/>
          </p:nvSpPr>
          <p:spPr>
            <a:xfrm rot="0">
              <a:off x="268825" y="272698"/>
              <a:ext cx="537649" cy="498939"/>
            </a:xfrm>
            <a:prstGeom prst="rect">
              <a:avLst/>
            </a:prstGeom>
          </p:spPr>
          <p:txBody>
            <a:bodyPr anchor="t" rtlCol="false" tIns="0" lIns="0" bIns="0" rIns="0">
              <a:spAutoFit/>
            </a:bodyPr>
            <a:lstStyle/>
            <a:p>
              <a:pPr algn="ctr">
                <a:lnSpc>
                  <a:spcPts val="2917"/>
                </a:lnSpc>
              </a:pPr>
              <a:r>
                <a:rPr lang="en-US" sz="2652">
                  <a:solidFill>
                    <a:srgbClr val="3D3D3D"/>
                  </a:solidFill>
                  <a:latin typeface="IBM Plex Sans"/>
                  <a:ea typeface="IBM Plex Sans"/>
                  <a:cs typeface="IBM Plex Sans"/>
                  <a:sym typeface="IBM Plex Sans"/>
                </a:rPr>
                <a:t>1</a:t>
              </a:r>
            </a:p>
          </p:txBody>
        </p:sp>
        <p:grpSp>
          <p:nvGrpSpPr>
            <p:cNvPr name="Group 49" id="49"/>
            <p:cNvGrpSpPr/>
            <p:nvPr/>
          </p:nvGrpSpPr>
          <p:grpSpPr>
            <a:xfrm rot="0">
              <a:off x="0" y="1660074"/>
              <a:ext cx="1075299" cy="1015760"/>
              <a:chOff x="0" y="0"/>
              <a:chExt cx="860442" cy="812800"/>
            </a:xfrm>
          </p:grpSpPr>
          <p:sp>
            <p:nvSpPr>
              <p:cNvPr name="Freeform 50" id="50"/>
              <p:cNvSpPr/>
              <p:nvPr/>
            </p:nvSpPr>
            <p:spPr>
              <a:xfrm flipH="false" flipV="false" rot="0">
                <a:off x="0" y="0"/>
                <a:ext cx="860442" cy="812800"/>
              </a:xfrm>
              <a:custGeom>
                <a:avLst/>
                <a:gdLst/>
                <a:ahLst/>
                <a:cxnLst/>
                <a:rect r="r" b="b" t="t" l="l"/>
                <a:pathLst>
                  <a:path h="812800" w="860442">
                    <a:moveTo>
                      <a:pt x="430221" y="0"/>
                    </a:moveTo>
                    <a:cubicBezTo>
                      <a:pt x="192617" y="0"/>
                      <a:pt x="0" y="181951"/>
                      <a:pt x="0" y="406400"/>
                    </a:cubicBezTo>
                    <a:cubicBezTo>
                      <a:pt x="0" y="630849"/>
                      <a:pt x="192617" y="812800"/>
                      <a:pt x="430221" y="812800"/>
                    </a:cubicBezTo>
                    <a:cubicBezTo>
                      <a:pt x="667826" y="812800"/>
                      <a:pt x="860442" y="630849"/>
                      <a:pt x="860442" y="406400"/>
                    </a:cubicBezTo>
                    <a:cubicBezTo>
                      <a:pt x="860442" y="181951"/>
                      <a:pt x="667826" y="0"/>
                      <a:pt x="430221" y="0"/>
                    </a:cubicBezTo>
                    <a:close/>
                  </a:path>
                </a:pathLst>
              </a:custGeom>
              <a:solidFill>
                <a:srgbClr val="F5ECD5"/>
              </a:solidFill>
              <a:ln w="19050" cap="sq">
                <a:solidFill>
                  <a:srgbClr val="000000"/>
                </a:solidFill>
                <a:prstDash val="solid"/>
                <a:miter/>
              </a:ln>
            </p:spPr>
          </p:sp>
          <p:sp>
            <p:nvSpPr>
              <p:cNvPr name="TextBox 51" id="51"/>
              <p:cNvSpPr txBox="true"/>
              <p:nvPr/>
            </p:nvSpPr>
            <p:spPr>
              <a:xfrm>
                <a:off x="80666" y="38100"/>
                <a:ext cx="699109" cy="698500"/>
              </a:xfrm>
              <a:prstGeom prst="rect">
                <a:avLst/>
              </a:prstGeom>
            </p:spPr>
            <p:txBody>
              <a:bodyPr anchor="ctr" rtlCol="false" tIns="50800" lIns="50800" bIns="50800" rIns="50800"/>
              <a:lstStyle/>
              <a:p>
                <a:pPr algn="ctr">
                  <a:lnSpc>
                    <a:spcPts val="2659"/>
                  </a:lnSpc>
                </a:pPr>
              </a:p>
            </p:txBody>
          </p:sp>
        </p:grpSp>
        <p:sp>
          <p:nvSpPr>
            <p:cNvPr name="TextBox 52" id="52"/>
            <p:cNvSpPr txBox="true"/>
            <p:nvPr/>
          </p:nvSpPr>
          <p:spPr>
            <a:xfrm rot="0">
              <a:off x="1647462" y="1688649"/>
              <a:ext cx="9215912" cy="987185"/>
            </a:xfrm>
            <a:prstGeom prst="rect">
              <a:avLst/>
            </a:prstGeom>
          </p:spPr>
          <p:txBody>
            <a:bodyPr anchor="t" rtlCol="false" tIns="0" lIns="0" bIns="0" rIns="0">
              <a:spAutoFit/>
            </a:bodyPr>
            <a:lstStyle/>
            <a:p>
              <a:pPr algn="l">
                <a:lnSpc>
                  <a:spcPts val="2917"/>
                </a:lnSpc>
              </a:pPr>
              <a:r>
                <a:rPr lang="en-US" sz="2652">
                  <a:solidFill>
                    <a:srgbClr val="3D3D3D"/>
                  </a:solidFill>
                  <a:latin typeface="IBM Plex Sans"/>
                  <a:ea typeface="IBM Plex Sans"/>
                  <a:cs typeface="IBM Plex Sans"/>
                  <a:sym typeface="IBM Plex Sans"/>
                </a:rPr>
                <a:t>Bagaimana implementasi ROT13 menggunakan Python tanpa library enkripsi?</a:t>
              </a:r>
            </a:p>
          </p:txBody>
        </p:sp>
        <p:sp>
          <p:nvSpPr>
            <p:cNvPr name="TextBox 53" id="53"/>
            <p:cNvSpPr txBox="true"/>
            <p:nvPr/>
          </p:nvSpPr>
          <p:spPr>
            <a:xfrm rot="0">
              <a:off x="268825" y="1932772"/>
              <a:ext cx="537649" cy="498939"/>
            </a:xfrm>
            <a:prstGeom prst="rect">
              <a:avLst/>
            </a:prstGeom>
          </p:spPr>
          <p:txBody>
            <a:bodyPr anchor="t" rtlCol="false" tIns="0" lIns="0" bIns="0" rIns="0">
              <a:spAutoFit/>
            </a:bodyPr>
            <a:lstStyle/>
            <a:p>
              <a:pPr algn="ctr">
                <a:lnSpc>
                  <a:spcPts val="2917"/>
                </a:lnSpc>
              </a:pPr>
              <a:r>
                <a:rPr lang="en-US" sz="2652">
                  <a:solidFill>
                    <a:srgbClr val="3D3D3D"/>
                  </a:solidFill>
                  <a:latin typeface="IBM Plex Sans"/>
                  <a:ea typeface="IBM Plex Sans"/>
                  <a:cs typeface="IBM Plex Sans"/>
                  <a:sym typeface="IBM Plex Sans"/>
                </a:rPr>
                <a:t>2</a:t>
              </a:r>
            </a:p>
          </p:txBody>
        </p:sp>
        <p:grpSp>
          <p:nvGrpSpPr>
            <p:cNvPr name="Group 54" id="54"/>
            <p:cNvGrpSpPr/>
            <p:nvPr/>
          </p:nvGrpSpPr>
          <p:grpSpPr>
            <a:xfrm rot="0">
              <a:off x="0" y="3323534"/>
              <a:ext cx="1075299" cy="1015760"/>
              <a:chOff x="0" y="0"/>
              <a:chExt cx="860442" cy="812800"/>
            </a:xfrm>
          </p:grpSpPr>
          <p:sp>
            <p:nvSpPr>
              <p:cNvPr name="Freeform 55" id="55"/>
              <p:cNvSpPr/>
              <p:nvPr/>
            </p:nvSpPr>
            <p:spPr>
              <a:xfrm flipH="false" flipV="false" rot="0">
                <a:off x="0" y="0"/>
                <a:ext cx="860442" cy="812800"/>
              </a:xfrm>
              <a:custGeom>
                <a:avLst/>
                <a:gdLst/>
                <a:ahLst/>
                <a:cxnLst/>
                <a:rect r="r" b="b" t="t" l="l"/>
                <a:pathLst>
                  <a:path h="812800" w="860442">
                    <a:moveTo>
                      <a:pt x="430221" y="0"/>
                    </a:moveTo>
                    <a:cubicBezTo>
                      <a:pt x="192617" y="0"/>
                      <a:pt x="0" y="181951"/>
                      <a:pt x="0" y="406400"/>
                    </a:cubicBezTo>
                    <a:cubicBezTo>
                      <a:pt x="0" y="630849"/>
                      <a:pt x="192617" y="812800"/>
                      <a:pt x="430221" y="812800"/>
                    </a:cubicBezTo>
                    <a:cubicBezTo>
                      <a:pt x="667826" y="812800"/>
                      <a:pt x="860442" y="630849"/>
                      <a:pt x="860442" y="406400"/>
                    </a:cubicBezTo>
                    <a:cubicBezTo>
                      <a:pt x="860442" y="181951"/>
                      <a:pt x="667826" y="0"/>
                      <a:pt x="430221" y="0"/>
                    </a:cubicBezTo>
                    <a:close/>
                  </a:path>
                </a:pathLst>
              </a:custGeom>
              <a:solidFill>
                <a:srgbClr val="F5ECD5"/>
              </a:solidFill>
              <a:ln w="19050" cap="sq">
                <a:solidFill>
                  <a:srgbClr val="000000"/>
                </a:solidFill>
                <a:prstDash val="solid"/>
                <a:miter/>
              </a:ln>
            </p:spPr>
          </p:sp>
          <p:sp>
            <p:nvSpPr>
              <p:cNvPr name="TextBox 56" id="56"/>
              <p:cNvSpPr txBox="true"/>
              <p:nvPr/>
            </p:nvSpPr>
            <p:spPr>
              <a:xfrm>
                <a:off x="80666" y="38100"/>
                <a:ext cx="699109" cy="698500"/>
              </a:xfrm>
              <a:prstGeom prst="rect">
                <a:avLst/>
              </a:prstGeom>
            </p:spPr>
            <p:txBody>
              <a:bodyPr anchor="ctr" rtlCol="false" tIns="50800" lIns="50800" bIns="50800" rIns="50800"/>
              <a:lstStyle/>
              <a:p>
                <a:pPr algn="ctr">
                  <a:lnSpc>
                    <a:spcPts val="2659"/>
                  </a:lnSpc>
                </a:pPr>
              </a:p>
            </p:txBody>
          </p:sp>
        </p:grpSp>
        <p:sp>
          <p:nvSpPr>
            <p:cNvPr name="TextBox 57" id="57"/>
            <p:cNvSpPr txBox="true"/>
            <p:nvPr/>
          </p:nvSpPr>
          <p:spPr>
            <a:xfrm rot="0">
              <a:off x="1647462" y="3352109"/>
              <a:ext cx="9215912" cy="987185"/>
            </a:xfrm>
            <a:prstGeom prst="rect">
              <a:avLst/>
            </a:prstGeom>
          </p:spPr>
          <p:txBody>
            <a:bodyPr anchor="t" rtlCol="false" tIns="0" lIns="0" bIns="0" rIns="0">
              <a:spAutoFit/>
            </a:bodyPr>
            <a:lstStyle/>
            <a:p>
              <a:pPr algn="l">
                <a:lnSpc>
                  <a:spcPts val="2917"/>
                </a:lnSpc>
              </a:pPr>
              <a:r>
                <a:rPr lang="en-US" sz="2652">
                  <a:solidFill>
                    <a:srgbClr val="3D3D3D"/>
                  </a:solidFill>
                  <a:latin typeface="IBM Plex Sans"/>
                  <a:ea typeface="IBM Plex Sans"/>
                  <a:cs typeface="IBM Plex Sans"/>
                  <a:sym typeface="IBM Plex Sans"/>
                </a:rPr>
                <a:t>Bagaimana hasil uji coba enkripsi dan dekripsi pada berbagai input teks?</a:t>
              </a:r>
            </a:p>
          </p:txBody>
        </p:sp>
        <p:sp>
          <p:nvSpPr>
            <p:cNvPr name="TextBox 58" id="58"/>
            <p:cNvSpPr txBox="true"/>
            <p:nvPr/>
          </p:nvSpPr>
          <p:spPr>
            <a:xfrm rot="0">
              <a:off x="268825" y="3596232"/>
              <a:ext cx="537649" cy="498939"/>
            </a:xfrm>
            <a:prstGeom prst="rect">
              <a:avLst/>
            </a:prstGeom>
          </p:spPr>
          <p:txBody>
            <a:bodyPr anchor="t" rtlCol="false" tIns="0" lIns="0" bIns="0" rIns="0">
              <a:spAutoFit/>
            </a:bodyPr>
            <a:lstStyle/>
            <a:p>
              <a:pPr algn="ctr">
                <a:lnSpc>
                  <a:spcPts val="2917"/>
                </a:lnSpc>
              </a:pPr>
              <a:r>
                <a:rPr lang="en-US" sz="2652">
                  <a:solidFill>
                    <a:srgbClr val="3D3D3D"/>
                  </a:solidFill>
                  <a:latin typeface="IBM Plex Sans"/>
                  <a:ea typeface="IBM Plex Sans"/>
                  <a:cs typeface="IBM Plex Sans"/>
                  <a:sym typeface="IBM Plex Sans"/>
                </a:rPr>
                <a:t>3</a:t>
              </a:r>
            </a:p>
          </p:txBody>
        </p:sp>
      </p:grpSp>
      <p:sp>
        <p:nvSpPr>
          <p:cNvPr name="Freeform 59" id="59"/>
          <p:cNvSpPr/>
          <p:nvPr/>
        </p:nvSpPr>
        <p:spPr>
          <a:xfrm flipH="false" flipV="false" rot="0">
            <a:off x="8917912" y="1806257"/>
            <a:ext cx="1040639" cy="938468"/>
          </a:xfrm>
          <a:custGeom>
            <a:avLst/>
            <a:gdLst/>
            <a:ahLst/>
            <a:cxnLst/>
            <a:rect r="r" b="b" t="t" l="l"/>
            <a:pathLst>
              <a:path h="938468" w="1040639">
                <a:moveTo>
                  <a:pt x="0" y="0"/>
                </a:moveTo>
                <a:lnTo>
                  <a:pt x="1040639" y="0"/>
                </a:lnTo>
                <a:lnTo>
                  <a:pt x="1040639" y="938468"/>
                </a:lnTo>
                <a:lnTo>
                  <a:pt x="0" y="93846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0" id="60"/>
          <p:cNvSpPr/>
          <p:nvPr/>
        </p:nvSpPr>
        <p:spPr>
          <a:xfrm flipH="false" flipV="false" rot="2940968">
            <a:off x="14890433" y="2359811"/>
            <a:ext cx="1040639" cy="938468"/>
          </a:xfrm>
          <a:custGeom>
            <a:avLst/>
            <a:gdLst/>
            <a:ahLst/>
            <a:cxnLst/>
            <a:rect r="r" b="b" t="t" l="l"/>
            <a:pathLst>
              <a:path h="938468" w="1040639">
                <a:moveTo>
                  <a:pt x="0" y="0"/>
                </a:moveTo>
                <a:lnTo>
                  <a:pt x="1040639" y="0"/>
                </a:lnTo>
                <a:lnTo>
                  <a:pt x="1040639" y="938467"/>
                </a:lnTo>
                <a:lnTo>
                  <a:pt x="0" y="93846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61" id="61"/>
          <p:cNvSpPr txBox="true"/>
          <p:nvPr/>
        </p:nvSpPr>
        <p:spPr>
          <a:xfrm rot="0">
            <a:off x="14045433" y="9646255"/>
            <a:ext cx="3511906" cy="302895"/>
          </a:xfrm>
          <a:prstGeom prst="rect">
            <a:avLst/>
          </a:prstGeom>
        </p:spPr>
        <p:txBody>
          <a:bodyPr anchor="t" rtlCol="false" tIns="0" lIns="0" bIns="0" rIns="0">
            <a:spAutoFit/>
          </a:bodyPr>
          <a:lstStyle/>
          <a:p>
            <a:pPr algn="r" marL="0" indent="0" lvl="0">
              <a:lnSpc>
                <a:spcPts val="2310"/>
              </a:lnSpc>
            </a:pPr>
            <a:r>
              <a:rPr lang="en-US" b="true" sz="2100">
                <a:solidFill>
                  <a:srgbClr val="3D3D3D"/>
                </a:solidFill>
                <a:latin typeface="IBM Plex Sans Medium"/>
                <a:ea typeface="IBM Plex Sans Medium"/>
                <a:cs typeface="IBM Plex Sans Medium"/>
                <a:sym typeface="IBM Plex Sans Medium"/>
              </a:rPr>
              <a:t>KRIPTOGRAFI - Kelompok 2</a:t>
            </a:r>
          </a:p>
        </p:txBody>
      </p:sp>
      <p:grpSp>
        <p:nvGrpSpPr>
          <p:cNvPr name="Group 62" id="62"/>
          <p:cNvGrpSpPr/>
          <p:nvPr/>
        </p:nvGrpSpPr>
        <p:grpSpPr>
          <a:xfrm rot="0">
            <a:off x="730661" y="591200"/>
            <a:ext cx="4517010" cy="508967"/>
            <a:chOff x="0" y="0"/>
            <a:chExt cx="6022679" cy="678623"/>
          </a:xfrm>
        </p:grpSpPr>
        <p:sp>
          <p:nvSpPr>
            <p:cNvPr name="Freeform 63" id="63"/>
            <p:cNvSpPr/>
            <p:nvPr/>
          </p:nvSpPr>
          <p:spPr>
            <a:xfrm flipH="false" flipV="false" rot="0">
              <a:off x="0" y="0"/>
              <a:ext cx="678623" cy="678623"/>
            </a:xfrm>
            <a:custGeom>
              <a:avLst/>
              <a:gdLst/>
              <a:ahLst/>
              <a:cxnLst/>
              <a:rect r="r" b="b" t="t" l="l"/>
              <a:pathLst>
                <a:path h="678623" w="678623">
                  <a:moveTo>
                    <a:pt x="0" y="0"/>
                  </a:moveTo>
                  <a:lnTo>
                    <a:pt x="678623" y="0"/>
                  </a:lnTo>
                  <a:lnTo>
                    <a:pt x="678623" y="678623"/>
                  </a:lnTo>
                  <a:lnTo>
                    <a:pt x="0" y="678623"/>
                  </a:lnTo>
                  <a:lnTo>
                    <a:pt x="0" y="0"/>
                  </a:lnTo>
                  <a:close/>
                </a:path>
              </a:pathLst>
            </a:custGeom>
            <a:blipFill>
              <a:blip r:embed="rId6"/>
              <a:stretch>
                <a:fillRect l="0" t="0" r="0" b="0"/>
              </a:stretch>
            </a:blipFill>
          </p:spPr>
        </p:sp>
        <p:sp>
          <p:nvSpPr>
            <p:cNvPr name="TextBox 64" id="64"/>
            <p:cNvSpPr txBox="true"/>
            <p:nvPr/>
          </p:nvSpPr>
          <p:spPr>
            <a:xfrm rot="0">
              <a:off x="760514" y="90605"/>
              <a:ext cx="5262166" cy="525988"/>
            </a:xfrm>
            <a:prstGeom prst="rect">
              <a:avLst/>
            </a:prstGeom>
          </p:spPr>
          <p:txBody>
            <a:bodyPr anchor="t" rtlCol="false" tIns="0" lIns="0" bIns="0" rIns="0">
              <a:spAutoFit/>
            </a:bodyPr>
            <a:lstStyle/>
            <a:p>
              <a:pPr algn="r" marL="0" indent="0" lvl="0">
                <a:lnSpc>
                  <a:spcPts val="3024"/>
                </a:lnSpc>
              </a:pPr>
              <a:r>
                <a:rPr lang="en-US" b="true" sz="2749">
                  <a:solidFill>
                    <a:srgbClr val="3D3D3D"/>
                  </a:solidFill>
                  <a:latin typeface="IBM Plex Sans Medium"/>
                  <a:ea typeface="IBM Plex Sans Medium"/>
                  <a:cs typeface="IBM Plex Sans Medium"/>
                  <a:sym typeface="IBM Plex Sans Medium"/>
                </a:rPr>
                <a:t>Universitas Islam Balitar</a:t>
              </a:r>
            </a:p>
          </p:txBody>
        </p:sp>
      </p:grpSp>
    </p:spTree>
  </p:cSld>
  <p:clrMapOvr>
    <a:masterClrMapping/>
  </p:clrMapOvr>
  <p:transition spd="fast">
    <p:fade/>
  </p:transition>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FFAEC"/>
        </a:solidFill>
      </p:bgPr>
    </p:bg>
    <p:spTree>
      <p:nvGrpSpPr>
        <p:cNvPr id="1" name=""/>
        <p:cNvGrpSpPr/>
        <p:nvPr/>
      </p:nvGrpSpPr>
      <p:grpSpPr>
        <a:xfrm>
          <a:off x="0" y="0"/>
          <a:ext cx="0" cy="0"/>
          <a:chOff x="0" y="0"/>
          <a:chExt cx="0" cy="0"/>
        </a:xfrm>
      </p:grpSpPr>
      <p:grpSp>
        <p:nvGrpSpPr>
          <p:cNvPr name="Group 2" id="2"/>
          <p:cNvGrpSpPr/>
          <p:nvPr/>
        </p:nvGrpSpPr>
        <p:grpSpPr>
          <a:xfrm rot="0">
            <a:off x="-2097799" y="-1981899"/>
            <a:ext cx="5999546" cy="5999546"/>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5ECD5">
                  <a:alpha val="80000"/>
                </a:srgbClr>
              </a:solidFill>
              <a:prstDash val="solid"/>
              <a:miter/>
            </a:ln>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2713996" y="8965278"/>
            <a:ext cx="4992839" cy="4992839"/>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809625" cap="sq">
              <a:solidFill>
                <a:srgbClr val="F5ECD5">
                  <a:alpha val="80000"/>
                </a:srgbClr>
              </a:solidFill>
              <a:prstDash val="solid"/>
              <a:miter/>
            </a:ln>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8" id="8"/>
          <p:cNvSpPr txBox="true"/>
          <p:nvPr/>
        </p:nvSpPr>
        <p:spPr>
          <a:xfrm rot="0">
            <a:off x="16719239" y="666297"/>
            <a:ext cx="838051" cy="387347"/>
          </a:xfrm>
          <a:prstGeom prst="rect">
            <a:avLst/>
          </a:prstGeom>
        </p:spPr>
        <p:txBody>
          <a:bodyPr anchor="t" rtlCol="false" tIns="0" lIns="0" bIns="0" rIns="0">
            <a:spAutoFit/>
          </a:bodyPr>
          <a:lstStyle/>
          <a:p>
            <a:pPr algn="just" marL="0" indent="0" lvl="0">
              <a:lnSpc>
                <a:spcPts val="3024"/>
              </a:lnSpc>
            </a:pPr>
            <a:r>
              <a:rPr lang="en-US" b="true" sz="2749">
                <a:solidFill>
                  <a:srgbClr val="3D3D3D"/>
                </a:solidFill>
                <a:latin typeface="IBM Plex Sans Medium"/>
                <a:ea typeface="IBM Plex Sans Medium"/>
                <a:cs typeface="IBM Plex Sans Medium"/>
                <a:sym typeface="IBM Plex Sans Medium"/>
              </a:rPr>
              <a:t>2025</a:t>
            </a:r>
          </a:p>
        </p:txBody>
      </p:sp>
      <p:sp>
        <p:nvSpPr>
          <p:cNvPr name="AutoShape 9" id="9"/>
          <p:cNvSpPr/>
          <p:nvPr/>
        </p:nvSpPr>
        <p:spPr>
          <a:xfrm flipV="true">
            <a:off x="1549816" y="9428769"/>
            <a:ext cx="16007523" cy="0"/>
          </a:xfrm>
          <a:prstGeom prst="line">
            <a:avLst/>
          </a:prstGeom>
          <a:ln cap="flat" w="28575">
            <a:solidFill>
              <a:srgbClr val="3D3D3D"/>
            </a:solidFill>
            <a:prstDash val="solid"/>
            <a:headEnd type="diamond" len="lg" w="lg"/>
            <a:tailEnd type="none" len="sm" w="sm"/>
          </a:ln>
        </p:spPr>
      </p:sp>
      <p:sp>
        <p:nvSpPr>
          <p:cNvPr name="TextBox 10" id="10"/>
          <p:cNvSpPr txBox="true"/>
          <p:nvPr/>
        </p:nvSpPr>
        <p:spPr>
          <a:xfrm rot="0">
            <a:off x="708032" y="9249383"/>
            <a:ext cx="418981" cy="387347"/>
          </a:xfrm>
          <a:prstGeom prst="rect">
            <a:avLst/>
          </a:prstGeom>
        </p:spPr>
        <p:txBody>
          <a:bodyPr anchor="t" rtlCol="false" tIns="0" lIns="0" bIns="0" rIns="0">
            <a:spAutoFit/>
          </a:bodyPr>
          <a:lstStyle/>
          <a:p>
            <a:pPr algn="just" marL="0" indent="0" lvl="0">
              <a:lnSpc>
                <a:spcPts val="3024"/>
              </a:lnSpc>
            </a:pPr>
            <a:r>
              <a:rPr lang="en-US" b="true" sz="2749">
                <a:solidFill>
                  <a:srgbClr val="578E7E"/>
                </a:solidFill>
                <a:latin typeface="IBM Plex Sans Medium"/>
                <a:ea typeface="IBM Plex Sans Medium"/>
                <a:cs typeface="IBM Plex Sans Medium"/>
                <a:sym typeface="IBM Plex Sans Medium"/>
              </a:rPr>
              <a:t>04</a:t>
            </a:r>
          </a:p>
        </p:txBody>
      </p:sp>
      <p:sp>
        <p:nvSpPr>
          <p:cNvPr name="TextBox 11" id="11"/>
          <p:cNvSpPr txBox="true"/>
          <p:nvPr/>
        </p:nvSpPr>
        <p:spPr>
          <a:xfrm rot="0">
            <a:off x="730661" y="2167060"/>
            <a:ext cx="7113498" cy="1111411"/>
          </a:xfrm>
          <a:prstGeom prst="rect">
            <a:avLst/>
          </a:prstGeom>
        </p:spPr>
        <p:txBody>
          <a:bodyPr anchor="t" rtlCol="false" tIns="0" lIns="0" bIns="0" rIns="0">
            <a:spAutoFit/>
          </a:bodyPr>
          <a:lstStyle/>
          <a:p>
            <a:pPr algn="just" marL="0" indent="0" lvl="0">
              <a:lnSpc>
                <a:spcPts val="8584"/>
              </a:lnSpc>
            </a:pPr>
            <a:r>
              <a:rPr lang="en-US" b="true" sz="7804">
                <a:solidFill>
                  <a:srgbClr val="3D3D3D"/>
                </a:solidFill>
                <a:latin typeface="IBM Plex Sans Bold"/>
                <a:ea typeface="IBM Plex Sans Bold"/>
                <a:cs typeface="IBM Plex Sans Bold"/>
                <a:sym typeface="IBM Plex Sans Bold"/>
              </a:rPr>
              <a:t>Landasan Teori</a:t>
            </a:r>
          </a:p>
        </p:txBody>
      </p:sp>
      <p:sp>
        <p:nvSpPr>
          <p:cNvPr name="Freeform 12" id="12"/>
          <p:cNvSpPr/>
          <p:nvPr/>
        </p:nvSpPr>
        <p:spPr>
          <a:xfrm flipH="false" flipV="false" rot="0">
            <a:off x="12277825" y="80359"/>
            <a:ext cx="4981475" cy="4563031"/>
          </a:xfrm>
          <a:custGeom>
            <a:avLst/>
            <a:gdLst/>
            <a:ahLst/>
            <a:cxnLst/>
            <a:rect r="r" b="b" t="t" l="l"/>
            <a:pathLst>
              <a:path h="4563031" w="4981475">
                <a:moveTo>
                  <a:pt x="0" y="0"/>
                </a:moveTo>
                <a:lnTo>
                  <a:pt x="4981475" y="0"/>
                </a:lnTo>
                <a:lnTo>
                  <a:pt x="4981475" y="4563031"/>
                </a:lnTo>
                <a:lnTo>
                  <a:pt x="0" y="4563031"/>
                </a:lnTo>
                <a:lnTo>
                  <a:pt x="0" y="0"/>
                </a:lnTo>
                <a:close/>
              </a:path>
            </a:pathLst>
          </a:custGeom>
          <a:blipFill>
            <a:blip r:embed="rId2">
              <a:alphaModFix amt="20999"/>
              <a:extLst>
                <a:ext uri="{96DAC541-7B7A-43D3-8B79-37D633B846F1}">
                  <asvg:svgBlip xmlns:asvg="http://schemas.microsoft.com/office/drawing/2016/SVG/main" r:embed="rId3"/>
                </a:ext>
              </a:extLst>
            </a:blip>
            <a:stretch>
              <a:fillRect l="0" t="0" r="0" b="0"/>
            </a:stretch>
          </a:blipFill>
        </p:spPr>
      </p:sp>
      <p:grpSp>
        <p:nvGrpSpPr>
          <p:cNvPr name="Group 13" id="13"/>
          <p:cNvGrpSpPr/>
          <p:nvPr/>
        </p:nvGrpSpPr>
        <p:grpSpPr>
          <a:xfrm rot="0">
            <a:off x="740469" y="3551090"/>
            <a:ext cx="8968559" cy="831311"/>
            <a:chOff x="0" y="0"/>
            <a:chExt cx="11958079" cy="1108415"/>
          </a:xfrm>
        </p:grpSpPr>
        <p:grpSp>
          <p:nvGrpSpPr>
            <p:cNvPr name="Group 14" id="14"/>
            <p:cNvGrpSpPr/>
            <p:nvPr/>
          </p:nvGrpSpPr>
          <p:grpSpPr>
            <a:xfrm rot="0">
              <a:off x="0" y="0"/>
              <a:ext cx="11958079" cy="1108415"/>
              <a:chOff x="0" y="0"/>
              <a:chExt cx="2288960" cy="212168"/>
            </a:xfrm>
          </p:grpSpPr>
          <p:sp>
            <p:nvSpPr>
              <p:cNvPr name="Freeform 15" id="15"/>
              <p:cNvSpPr/>
              <p:nvPr/>
            </p:nvSpPr>
            <p:spPr>
              <a:xfrm flipH="false" flipV="false" rot="0">
                <a:off x="0" y="0"/>
                <a:ext cx="2288960" cy="212168"/>
              </a:xfrm>
              <a:custGeom>
                <a:avLst/>
                <a:gdLst/>
                <a:ahLst/>
                <a:cxnLst/>
                <a:rect r="r" b="b" t="t" l="l"/>
                <a:pathLst>
                  <a:path h="212168" w="2288960">
                    <a:moveTo>
                      <a:pt x="0" y="0"/>
                    </a:moveTo>
                    <a:lnTo>
                      <a:pt x="2288960" y="0"/>
                    </a:lnTo>
                    <a:lnTo>
                      <a:pt x="2288960" y="212168"/>
                    </a:lnTo>
                    <a:lnTo>
                      <a:pt x="0" y="212168"/>
                    </a:lnTo>
                    <a:close/>
                  </a:path>
                </a:pathLst>
              </a:custGeom>
              <a:solidFill>
                <a:srgbClr val="578E7E"/>
              </a:solidFill>
            </p:spPr>
          </p:sp>
          <p:sp>
            <p:nvSpPr>
              <p:cNvPr name="TextBox 16" id="16"/>
              <p:cNvSpPr txBox="true"/>
              <p:nvPr/>
            </p:nvSpPr>
            <p:spPr>
              <a:xfrm>
                <a:off x="0" y="-38100"/>
                <a:ext cx="2288960" cy="250268"/>
              </a:xfrm>
              <a:prstGeom prst="rect">
                <a:avLst/>
              </a:prstGeom>
            </p:spPr>
            <p:txBody>
              <a:bodyPr anchor="ctr" rtlCol="false" tIns="50800" lIns="50800" bIns="50800" rIns="50800"/>
              <a:lstStyle/>
              <a:p>
                <a:pPr algn="ctr">
                  <a:lnSpc>
                    <a:spcPts val="2659"/>
                  </a:lnSpc>
                  <a:spcBef>
                    <a:spcPct val="0"/>
                  </a:spcBef>
                </a:pPr>
              </a:p>
            </p:txBody>
          </p:sp>
        </p:grpSp>
        <p:sp>
          <p:nvSpPr>
            <p:cNvPr name="TextBox 17" id="17"/>
            <p:cNvSpPr txBox="true"/>
            <p:nvPr/>
          </p:nvSpPr>
          <p:spPr>
            <a:xfrm rot="0">
              <a:off x="1343356" y="295635"/>
              <a:ext cx="2581688" cy="545719"/>
            </a:xfrm>
            <a:prstGeom prst="rect">
              <a:avLst/>
            </a:prstGeom>
          </p:spPr>
          <p:txBody>
            <a:bodyPr anchor="t" rtlCol="false" tIns="0" lIns="0" bIns="0" rIns="0">
              <a:spAutoFit/>
            </a:bodyPr>
            <a:lstStyle/>
            <a:p>
              <a:pPr algn="l" marL="0" indent="0" lvl="0">
                <a:lnSpc>
                  <a:spcPts val="3129"/>
                </a:lnSpc>
              </a:pPr>
              <a:r>
                <a:rPr lang="en-US" b="true" sz="2845">
                  <a:solidFill>
                    <a:srgbClr val="F5ECD5"/>
                  </a:solidFill>
                  <a:latin typeface="IBM Plex Sans Medium"/>
                  <a:ea typeface="IBM Plex Sans Medium"/>
                  <a:cs typeface="IBM Plex Sans Medium"/>
                  <a:sym typeface="IBM Plex Sans Medium"/>
                </a:rPr>
                <a:t>Kriptografi</a:t>
              </a:r>
            </a:p>
          </p:txBody>
        </p:sp>
        <p:grpSp>
          <p:nvGrpSpPr>
            <p:cNvPr name="Group 18" id="18"/>
            <p:cNvGrpSpPr/>
            <p:nvPr/>
          </p:nvGrpSpPr>
          <p:grpSpPr>
            <a:xfrm rot="0">
              <a:off x="526126" y="393700"/>
              <a:ext cx="371097" cy="337125"/>
              <a:chOff x="0" y="0"/>
              <a:chExt cx="894706" cy="812800"/>
            </a:xfrm>
          </p:grpSpPr>
          <p:sp>
            <p:nvSpPr>
              <p:cNvPr name="Freeform 19" id="19"/>
              <p:cNvSpPr/>
              <p:nvPr/>
            </p:nvSpPr>
            <p:spPr>
              <a:xfrm flipH="false" flipV="false" rot="0">
                <a:off x="0" y="0"/>
                <a:ext cx="894706" cy="812800"/>
              </a:xfrm>
              <a:custGeom>
                <a:avLst/>
                <a:gdLst/>
                <a:ahLst/>
                <a:cxnLst/>
                <a:rect r="r" b="b" t="t" l="l"/>
                <a:pathLst>
                  <a:path h="812800" w="894706">
                    <a:moveTo>
                      <a:pt x="447353" y="0"/>
                    </a:moveTo>
                    <a:cubicBezTo>
                      <a:pt x="200287" y="0"/>
                      <a:pt x="0" y="181951"/>
                      <a:pt x="0" y="406400"/>
                    </a:cubicBezTo>
                    <a:cubicBezTo>
                      <a:pt x="0" y="630849"/>
                      <a:pt x="200287" y="812800"/>
                      <a:pt x="447353" y="812800"/>
                    </a:cubicBezTo>
                    <a:cubicBezTo>
                      <a:pt x="694419" y="812800"/>
                      <a:pt x="894706" y="630849"/>
                      <a:pt x="894706" y="406400"/>
                    </a:cubicBezTo>
                    <a:cubicBezTo>
                      <a:pt x="894706" y="181951"/>
                      <a:pt x="694419" y="0"/>
                      <a:pt x="447353" y="0"/>
                    </a:cubicBezTo>
                    <a:close/>
                  </a:path>
                </a:pathLst>
              </a:custGeom>
              <a:solidFill>
                <a:srgbClr val="578E7E"/>
              </a:solidFill>
              <a:ln w="38100" cap="sq">
                <a:solidFill>
                  <a:srgbClr val="F5ECD5"/>
                </a:solidFill>
                <a:prstDash val="solid"/>
                <a:miter/>
              </a:ln>
            </p:spPr>
          </p:sp>
          <p:sp>
            <p:nvSpPr>
              <p:cNvPr name="TextBox 20" id="20"/>
              <p:cNvSpPr txBox="true"/>
              <p:nvPr/>
            </p:nvSpPr>
            <p:spPr>
              <a:xfrm>
                <a:off x="83879" y="38100"/>
                <a:ext cx="726949" cy="698500"/>
              </a:xfrm>
              <a:prstGeom prst="rect">
                <a:avLst/>
              </a:prstGeom>
            </p:spPr>
            <p:txBody>
              <a:bodyPr anchor="ctr" rtlCol="false" tIns="50800" lIns="50800" bIns="50800" rIns="50800"/>
              <a:lstStyle/>
              <a:p>
                <a:pPr algn="ctr">
                  <a:lnSpc>
                    <a:spcPts val="2659"/>
                  </a:lnSpc>
                </a:pPr>
              </a:p>
            </p:txBody>
          </p:sp>
        </p:grpSp>
      </p:grpSp>
      <p:sp>
        <p:nvSpPr>
          <p:cNvPr name="AutoShape 21" id="21"/>
          <p:cNvSpPr/>
          <p:nvPr/>
        </p:nvSpPr>
        <p:spPr>
          <a:xfrm>
            <a:off x="10056691" y="3551090"/>
            <a:ext cx="0" cy="4911344"/>
          </a:xfrm>
          <a:prstGeom prst="line">
            <a:avLst/>
          </a:prstGeom>
          <a:ln cap="flat" w="28575">
            <a:solidFill>
              <a:srgbClr val="3D3D3D"/>
            </a:solidFill>
            <a:prstDash val="solid"/>
            <a:headEnd type="none" len="sm" w="sm"/>
            <a:tailEnd type="none" len="sm" w="sm"/>
          </a:ln>
        </p:spPr>
      </p:sp>
      <p:grpSp>
        <p:nvGrpSpPr>
          <p:cNvPr name="Group 22" id="22"/>
          <p:cNvGrpSpPr/>
          <p:nvPr/>
        </p:nvGrpSpPr>
        <p:grpSpPr>
          <a:xfrm rot="0">
            <a:off x="10400944" y="3551090"/>
            <a:ext cx="7156346" cy="831311"/>
            <a:chOff x="0" y="0"/>
            <a:chExt cx="9541795" cy="1108415"/>
          </a:xfrm>
        </p:grpSpPr>
        <p:grpSp>
          <p:nvGrpSpPr>
            <p:cNvPr name="Group 23" id="23"/>
            <p:cNvGrpSpPr/>
            <p:nvPr/>
          </p:nvGrpSpPr>
          <p:grpSpPr>
            <a:xfrm rot="0">
              <a:off x="0" y="0"/>
              <a:ext cx="9541795" cy="1108415"/>
              <a:chOff x="0" y="0"/>
              <a:chExt cx="1826446" cy="212168"/>
            </a:xfrm>
          </p:grpSpPr>
          <p:sp>
            <p:nvSpPr>
              <p:cNvPr name="Freeform 24" id="24"/>
              <p:cNvSpPr/>
              <p:nvPr/>
            </p:nvSpPr>
            <p:spPr>
              <a:xfrm flipH="false" flipV="false" rot="0">
                <a:off x="0" y="0"/>
                <a:ext cx="1826446" cy="212168"/>
              </a:xfrm>
              <a:custGeom>
                <a:avLst/>
                <a:gdLst/>
                <a:ahLst/>
                <a:cxnLst/>
                <a:rect r="r" b="b" t="t" l="l"/>
                <a:pathLst>
                  <a:path h="212168" w="1826446">
                    <a:moveTo>
                      <a:pt x="0" y="0"/>
                    </a:moveTo>
                    <a:lnTo>
                      <a:pt x="1826446" y="0"/>
                    </a:lnTo>
                    <a:lnTo>
                      <a:pt x="1826446" y="212168"/>
                    </a:lnTo>
                    <a:lnTo>
                      <a:pt x="0" y="212168"/>
                    </a:lnTo>
                    <a:close/>
                  </a:path>
                </a:pathLst>
              </a:custGeom>
              <a:solidFill>
                <a:srgbClr val="578E7E"/>
              </a:solidFill>
            </p:spPr>
          </p:sp>
          <p:sp>
            <p:nvSpPr>
              <p:cNvPr name="TextBox 25" id="25"/>
              <p:cNvSpPr txBox="true"/>
              <p:nvPr/>
            </p:nvSpPr>
            <p:spPr>
              <a:xfrm>
                <a:off x="0" y="-38100"/>
                <a:ext cx="1826446" cy="250268"/>
              </a:xfrm>
              <a:prstGeom prst="rect">
                <a:avLst/>
              </a:prstGeom>
            </p:spPr>
            <p:txBody>
              <a:bodyPr anchor="ctr" rtlCol="false" tIns="50800" lIns="50800" bIns="50800" rIns="50800"/>
              <a:lstStyle/>
              <a:p>
                <a:pPr algn="ctr">
                  <a:lnSpc>
                    <a:spcPts val="2659"/>
                  </a:lnSpc>
                  <a:spcBef>
                    <a:spcPct val="0"/>
                  </a:spcBef>
                </a:pPr>
              </a:p>
            </p:txBody>
          </p:sp>
        </p:grpSp>
        <p:sp>
          <p:nvSpPr>
            <p:cNvPr name="TextBox 26" id="26"/>
            <p:cNvSpPr txBox="true"/>
            <p:nvPr/>
          </p:nvSpPr>
          <p:spPr>
            <a:xfrm rot="0">
              <a:off x="1203867" y="295635"/>
              <a:ext cx="3824203" cy="545719"/>
            </a:xfrm>
            <a:prstGeom prst="rect">
              <a:avLst/>
            </a:prstGeom>
          </p:spPr>
          <p:txBody>
            <a:bodyPr anchor="t" rtlCol="false" tIns="0" lIns="0" bIns="0" rIns="0">
              <a:spAutoFit/>
            </a:bodyPr>
            <a:lstStyle/>
            <a:p>
              <a:pPr algn="l" marL="0" indent="0" lvl="0">
                <a:lnSpc>
                  <a:spcPts val="3129"/>
                </a:lnSpc>
              </a:pPr>
              <a:r>
                <a:rPr lang="en-US" b="true" sz="2845">
                  <a:solidFill>
                    <a:srgbClr val="F5ECD5"/>
                  </a:solidFill>
                  <a:latin typeface="IBM Plex Sans Medium"/>
                  <a:ea typeface="IBM Plex Sans Medium"/>
                  <a:cs typeface="IBM Plex Sans Medium"/>
                  <a:sym typeface="IBM Plex Sans Medium"/>
                </a:rPr>
                <a:t>Kriptografi Klasik</a:t>
              </a:r>
            </a:p>
          </p:txBody>
        </p:sp>
        <p:grpSp>
          <p:nvGrpSpPr>
            <p:cNvPr name="Group 27" id="27"/>
            <p:cNvGrpSpPr/>
            <p:nvPr/>
          </p:nvGrpSpPr>
          <p:grpSpPr>
            <a:xfrm rot="0">
              <a:off x="477961" y="393700"/>
              <a:ext cx="337125" cy="337125"/>
              <a:chOff x="0" y="0"/>
              <a:chExt cx="812800" cy="812800"/>
            </a:xfrm>
          </p:grpSpPr>
          <p:sp>
            <p:nvSpPr>
              <p:cNvPr name="Freeform 28" id="2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78E7E"/>
              </a:solidFill>
              <a:ln w="38100" cap="sq">
                <a:solidFill>
                  <a:srgbClr val="F5ECD5"/>
                </a:solidFill>
                <a:prstDash val="solid"/>
                <a:miter/>
              </a:ln>
            </p:spPr>
          </p:sp>
          <p:sp>
            <p:nvSpPr>
              <p:cNvPr name="TextBox 29" id="29"/>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sp>
        <p:nvSpPr>
          <p:cNvPr name="TextBox 30" id="30"/>
          <p:cNvSpPr txBox="true"/>
          <p:nvPr/>
        </p:nvSpPr>
        <p:spPr>
          <a:xfrm rot="0">
            <a:off x="761686" y="4641516"/>
            <a:ext cx="8971969" cy="729011"/>
          </a:xfrm>
          <a:prstGeom prst="rect">
            <a:avLst/>
          </a:prstGeom>
        </p:spPr>
        <p:txBody>
          <a:bodyPr anchor="t" rtlCol="false" tIns="0" lIns="0" bIns="0" rIns="0">
            <a:spAutoFit/>
          </a:bodyPr>
          <a:lstStyle/>
          <a:p>
            <a:pPr algn="l">
              <a:lnSpc>
                <a:spcPts val="2917"/>
              </a:lnSpc>
            </a:pPr>
            <a:r>
              <a:rPr lang="en-US" sz="2652" b="true">
                <a:solidFill>
                  <a:srgbClr val="3D3D3D"/>
                </a:solidFill>
                <a:latin typeface="IBM Plex Sans Bold"/>
                <a:ea typeface="IBM Plex Sans Bold"/>
                <a:cs typeface="IBM Plex Sans Bold"/>
                <a:sym typeface="IBM Plex Sans Bold"/>
              </a:rPr>
              <a:t>Kriptografi: </a:t>
            </a:r>
            <a:r>
              <a:rPr lang="en-US" sz="2652">
                <a:solidFill>
                  <a:srgbClr val="3D3D3D"/>
                </a:solidFill>
                <a:latin typeface="IBM Plex Sans"/>
                <a:ea typeface="IBM Plex Sans"/>
                <a:cs typeface="IBM Plex Sans"/>
                <a:sym typeface="IBM Plex Sans"/>
              </a:rPr>
              <a:t>Berasal dari bahasa Yunani "penulisan rahasia". Merupakan ilmu dan seni pengamanan informasi.</a:t>
            </a:r>
          </a:p>
        </p:txBody>
      </p:sp>
      <p:sp>
        <p:nvSpPr>
          <p:cNvPr name="TextBox 31" id="31"/>
          <p:cNvSpPr txBox="true"/>
          <p:nvPr/>
        </p:nvSpPr>
        <p:spPr>
          <a:xfrm rot="0">
            <a:off x="761686" y="5627701"/>
            <a:ext cx="8147531" cy="367061"/>
          </a:xfrm>
          <a:prstGeom prst="rect">
            <a:avLst/>
          </a:prstGeom>
        </p:spPr>
        <p:txBody>
          <a:bodyPr anchor="t" rtlCol="false" tIns="0" lIns="0" bIns="0" rIns="0">
            <a:spAutoFit/>
          </a:bodyPr>
          <a:lstStyle/>
          <a:p>
            <a:pPr algn="l">
              <a:lnSpc>
                <a:spcPts val="2917"/>
              </a:lnSpc>
            </a:pPr>
            <a:r>
              <a:rPr lang="en-US" sz="2652" b="true">
                <a:solidFill>
                  <a:srgbClr val="3D3D3D"/>
                </a:solidFill>
                <a:latin typeface="IBM Plex Sans Bold"/>
                <a:ea typeface="IBM Plex Sans Bold"/>
                <a:cs typeface="IBM Plex Sans Bold"/>
                <a:sym typeface="IBM Plex Sans Bold"/>
              </a:rPr>
              <a:t>Tujuan: </a:t>
            </a:r>
          </a:p>
        </p:txBody>
      </p:sp>
      <p:sp>
        <p:nvSpPr>
          <p:cNvPr name="TextBox 32" id="32"/>
          <p:cNvSpPr txBox="true"/>
          <p:nvPr/>
        </p:nvSpPr>
        <p:spPr>
          <a:xfrm rot="0">
            <a:off x="10400944" y="4671965"/>
            <a:ext cx="7156395" cy="1090961"/>
          </a:xfrm>
          <a:prstGeom prst="rect">
            <a:avLst/>
          </a:prstGeom>
        </p:spPr>
        <p:txBody>
          <a:bodyPr anchor="t" rtlCol="false" tIns="0" lIns="0" bIns="0" rIns="0">
            <a:spAutoFit/>
          </a:bodyPr>
          <a:lstStyle/>
          <a:p>
            <a:pPr algn="l">
              <a:lnSpc>
                <a:spcPts val="2917"/>
              </a:lnSpc>
            </a:pPr>
            <a:r>
              <a:rPr lang="en-US" sz="2652" b="true">
                <a:solidFill>
                  <a:srgbClr val="3D3D3D"/>
                </a:solidFill>
                <a:latin typeface="IBM Plex Sans Bold"/>
                <a:ea typeface="IBM Plex Sans Bold"/>
                <a:cs typeface="IBM Plex Sans Bold"/>
                <a:sym typeface="IBM Plex Sans Bold"/>
              </a:rPr>
              <a:t>Kriptografi Klasik: </a:t>
            </a:r>
            <a:r>
              <a:rPr lang="en-US" sz="2652">
                <a:solidFill>
                  <a:srgbClr val="3D3D3D"/>
                </a:solidFill>
                <a:latin typeface="IBM Plex Sans"/>
                <a:ea typeface="IBM Plex Sans"/>
                <a:cs typeface="IBM Plex Sans"/>
                <a:sym typeface="IBM Plex Sans"/>
              </a:rPr>
              <a:t>Teknik yang digunakan sebelum era komputerisasi, umumnya beroperasi pada level karakter/alfabet.</a:t>
            </a:r>
          </a:p>
        </p:txBody>
      </p:sp>
      <p:sp>
        <p:nvSpPr>
          <p:cNvPr name="TextBox 33" id="33"/>
          <p:cNvSpPr txBox="true"/>
          <p:nvPr/>
        </p:nvSpPr>
        <p:spPr>
          <a:xfrm rot="0">
            <a:off x="14045433" y="9646255"/>
            <a:ext cx="3511906" cy="302895"/>
          </a:xfrm>
          <a:prstGeom prst="rect">
            <a:avLst/>
          </a:prstGeom>
        </p:spPr>
        <p:txBody>
          <a:bodyPr anchor="t" rtlCol="false" tIns="0" lIns="0" bIns="0" rIns="0">
            <a:spAutoFit/>
          </a:bodyPr>
          <a:lstStyle/>
          <a:p>
            <a:pPr algn="r" marL="0" indent="0" lvl="0">
              <a:lnSpc>
                <a:spcPts val="2310"/>
              </a:lnSpc>
            </a:pPr>
            <a:r>
              <a:rPr lang="en-US" b="true" sz="2100">
                <a:solidFill>
                  <a:srgbClr val="3D3D3D"/>
                </a:solidFill>
                <a:latin typeface="IBM Plex Sans Medium"/>
                <a:ea typeface="IBM Plex Sans Medium"/>
                <a:cs typeface="IBM Plex Sans Medium"/>
                <a:sym typeface="IBM Plex Sans Medium"/>
              </a:rPr>
              <a:t>KRIPTOGRAFI - Kelompok 2</a:t>
            </a:r>
          </a:p>
        </p:txBody>
      </p:sp>
      <p:sp>
        <p:nvSpPr>
          <p:cNvPr name="TextBox 34" id="34"/>
          <p:cNvSpPr txBox="true"/>
          <p:nvPr/>
        </p:nvSpPr>
        <p:spPr>
          <a:xfrm rot="0">
            <a:off x="761686" y="6192232"/>
            <a:ext cx="8971969" cy="1090961"/>
          </a:xfrm>
          <a:prstGeom prst="rect">
            <a:avLst/>
          </a:prstGeom>
        </p:spPr>
        <p:txBody>
          <a:bodyPr anchor="t" rtlCol="false" tIns="0" lIns="0" bIns="0" rIns="0">
            <a:spAutoFit/>
          </a:bodyPr>
          <a:lstStyle/>
          <a:p>
            <a:pPr algn="l" marL="572659" indent="-286330" lvl="1">
              <a:lnSpc>
                <a:spcPts val="2917"/>
              </a:lnSpc>
              <a:buFont typeface="Arial"/>
              <a:buChar char="•"/>
            </a:pPr>
            <a:r>
              <a:rPr lang="en-US" sz="2652">
                <a:solidFill>
                  <a:srgbClr val="3D3D3D"/>
                </a:solidFill>
                <a:latin typeface="IBM Plex Sans"/>
                <a:ea typeface="IBM Plex Sans"/>
                <a:cs typeface="IBM Plex Sans"/>
                <a:sym typeface="IBM Plex Sans"/>
              </a:rPr>
              <a:t>Menjaga kerahasiaan data (</a:t>
            </a:r>
            <a:r>
              <a:rPr lang="en-US" sz="2652" i="true">
                <a:solidFill>
                  <a:srgbClr val="3D3D3D"/>
                </a:solidFill>
                <a:latin typeface="IBM Plex Sans Italics"/>
                <a:ea typeface="IBM Plex Sans Italics"/>
                <a:cs typeface="IBM Plex Sans Italics"/>
                <a:sym typeface="IBM Plex Sans Italics"/>
              </a:rPr>
              <a:t>confidentiality</a:t>
            </a:r>
            <a:r>
              <a:rPr lang="en-US" sz="2652">
                <a:solidFill>
                  <a:srgbClr val="3D3D3D"/>
                </a:solidFill>
                <a:latin typeface="IBM Plex Sans"/>
                <a:ea typeface="IBM Plex Sans"/>
                <a:cs typeface="IBM Plex Sans"/>
                <a:sym typeface="IBM Plex Sans"/>
              </a:rPr>
              <a:t>).</a:t>
            </a:r>
          </a:p>
          <a:p>
            <a:pPr algn="l" marL="572659" indent="-286330" lvl="1">
              <a:lnSpc>
                <a:spcPts val="2917"/>
              </a:lnSpc>
              <a:buFont typeface="Arial"/>
              <a:buChar char="•"/>
            </a:pPr>
            <a:r>
              <a:rPr lang="en-US" sz="2652">
                <a:solidFill>
                  <a:srgbClr val="3D3D3D"/>
                </a:solidFill>
                <a:latin typeface="IBM Plex Sans"/>
                <a:ea typeface="IBM Plex Sans"/>
                <a:cs typeface="IBM Plex Sans"/>
                <a:sym typeface="IBM Plex Sans"/>
              </a:rPr>
              <a:t>Mempertahankan integritas data (</a:t>
            </a:r>
            <a:r>
              <a:rPr lang="en-US" sz="2652" i="true">
                <a:solidFill>
                  <a:srgbClr val="3D3D3D"/>
                </a:solidFill>
                <a:latin typeface="IBM Plex Sans Italics"/>
                <a:ea typeface="IBM Plex Sans Italics"/>
                <a:cs typeface="IBM Plex Sans Italics"/>
                <a:sym typeface="IBM Plex Sans Italics"/>
              </a:rPr>
              <a:t>integrity</a:t>
            </a:r>
            <a:r>
              <a:rPr lang="en-US" sz="2652">
                <a:solidFill>
                  <a:srgbClr val="3D3D3D"/>
                </a:solidFill>
                <a:latin typeface="IBM Plex Sans"/>
                <a:ea typeface="IBM Plex Sans"/>
                <a:cs typeface="IBM Plex Sans"/>
                <a:sym typeface="IBM Plex Sans"/>
              </a:rPr>
              <a:t>).</a:t>
            </a:r>
          </a:p>
          <a:p>
            <a:pPr algn="l" marL="572659" indent="-286330" lvl="1">
              <a:lnSpc>
                <a:spcPts val="2917"/>
              </a:lnSpc>
              <a:buFont typeface="Arial"/>
              <a:buChar char="•"/>
            </a:pPr>
            <a:r>
              <a:rPr lang="en-US" sz="2652">
                <a:solidFill>
                  <a:srgbClr val="3D3D3D"/>
                </a:solidFill>
                <a:latin typeface="IBM Plex Sans"/>
                <a:ea typeface="IBM Plex Sans"/>
                <a:cs typeface="IBM Plex Sans"/>
                <a:sym typeface="IBM Plex Sans"/>
              </a:rPr>
              <a:t>Menjamin autentikasi (</a:t>
            </a:r>
            <a:r>
              <a:rPr lang="en-US" sz="2652" i="true">
                <a:solidFill>
                  <a:srgbClr val="3D3D3D"/>
                </a:solidFill>
                <a:latin typeface="IBM Plex Sans Italics"/>
                <a:ea typeface="IBM Plex Sans Italics"/>
                <a:cs typeface="IBM Plex Sans Italics"/>
                <a:sym typeface="IBM Plex Sans Italics"/>
              </a:rPr>
              <a:t>authentication</a:t>
            </a:r>
            <a:r>
              <a:rPr lang="en-US" sz="2652">
                <a:solidFill>
                  <a:srgbClr val="3D3D3D"/>
                </a:solidFill>
                <a:latin typeface="IBM Plex Sans"/>
                <a:ea typeface="IBM Plex Sans"/>
                <a:cs typeface="IBM Plex Sans"/>
                <a:sym typeface="IBM Plex Sans"/>
              </a:rPr>
              <a:t>).</a:t>
            </a:r>
          </a:p>
        </p:txBody>
      </p:sp>
      <p:sp>
        <p:nvSpPr>
          <p:cNvPr name="TextBox 35" id="35"/>
          <p:cNvSpPr txBox="true"/>
          <p:nvPr/>
        </p:nvSpPr>
        <p:spPr>
          <a:xfrm rot="0">
            <a:off x="761686" y="7438542"/>
            <a:ext cx="8947342" cy="367061"/>
          </a:xfrm>
          <a:prstGeom prst="rect">
            <a:avLst/>
          </a:prstGeom>
        </p:spPr>
        <p:txBody>
          <a:bodyPr anchor="t" rtlCol="false" tIns="0" lIns="0" bIns="0" rIns="0">
            <a:spAutoFit/>
          </a:bodyPr>
          <a:lstStyle/>
          <a:p>
            <a:pPr algn="l">
              <a:lnSpc>
                <a:spcPts val="2917"/>
              </a:lnSpc>
            </a:pPr>
            <a:r>
              <a:rPr lang="en-US" sz="2652" b="true">
                <a:solidFill>
                  <a:srgbClr val="3D3D3D"/>
                </a:solidFill>
                <a:latin typeface="IBM Plex Sans Bold"/>
                <a:ea typeface="IBM Plex Sans Bold"/>
                <a:cs typeface="IBM Plex Sans Bold"/>
                <a:sym typeface="IBM Plex Sans Bold"/>
              </a:rPr>
              <a:t>Proses Inti:</a:t>
            </a:r>
          </a:p>
        </p:txBody>
      </p:sp>
      <p:sp>
        <p:nvSpPr>
          <p:cNvPr name="TextBox 36" id="36"/>
          <p:cNvSpPr txBox="true"/>
          <p:nvPr/>
        </p:nvSpPr>
        <p:spPr>
          <a:xfrm rot="0">
            <a:off x="761686" y="7898400"/>
            <a:ext cx="8947342" cy="1090961"/>
          </a:xfrm>
          <a:prstGeom prst="rect">
            <a:avLst/>
          </a:prstGeom>
        </p:spPr>
        <p:txBody>
          <a:bodyPr anchor="t" rtlCol="false" tIns="0" lIns="0" bIns="0" rIns="0">
            <a:spAutoFit/>
          </a:bodyPr>
          <a:lstStyle/>
          <a:p>
            <a:pPr algn="l" marL="572659" indent="-286330" lvl="1">
              <a:lnSpc>
                <a:spcPts val="2917"/>
              </a:lnSpc>
              <a:buFont typeface="Arial"/>
              <a:buChar char="•"/>
            </a:pPr>
            <a:r>
              <a:rPr lang="en-US" sz="2652">
                <a:solidFill>
                  <a:srgbClr val="3D3D3D"/>
                </a:solidFill>
                <a:latin typeface="IBM Plex Sans"/>
                <a:ea typeface="IBM Plex Sans"/>
                <a:cs typeface="IBM Plex Sans"/>
                <a:sym typeface="IBM Plex Sans"/>
              </a:rPr>
              <a:t>Enkripsi: Mengubah data j</a:t>
            </a:r>
            <a:r>
              <a:rPr lang="en-US" sz="2652">
                <a:solidFill>
                  <a:srgbClr val="3D3D3D"/>
                </a:solidFill>
                <a:latin typeface="IBM Plex Sans"/>
                <a:ea typeface="IBM Plex Sans"/>
                <a:cs typeface="IBM Plex Sans"/>
                <a:sym typeface="IBM Plex Sans"/>
              </a:rPr>
              <a:t>e</a:t>
            </a:r>
            <a:r>
              <a:rPr lang="en-US" sz="2652">
                <a:solidFill>
                  <a:srgbClr val="3D3D3D"/>
                </a:solidFill>
                <a:latin typeface="IBM Plex Sans"/>
                <a:ea typeface="IBM Plex Sans"/>
                <a:cs typeface="IBM Plex Sans"/>
                <a:sym typeface="IBM Plex Sans"/>
              </a:rPr>
              <a:t>l</a:t>
            </a:r>
            <a:r>
              <a:rPr lang="en-US" sz="2652">
                <a:solidFill>
                  <a:srgbClr val="3D3D3D"/>
                </a:solidFill>
                <a:latin typeface="IBM Plex Sans"/>
                <a:ea typeface="IBM Plex Sans"/>
                <a:cs typeface="IBM Plex Sans"/>
                <a:sym typeface="IBM Plex Sans"/>
              </a:rPr>
              <a:t>a</a:t>
            </a:r>
            <a:r>
              <a:rPr lang="en-US" sz="2652">
                <a:solidFill>
                  <a:srgbClr val="3D3D3D"/>
                </a:solidFill>
                <a:latin typeface="IBM Plex Sans"/>
                <a:ea typeface="IBM Plex Sans"/>
                <a:cs typeface="IBM Plex Sans"/>
                <a:sym typeface="IBM Plex Sans"/>
              </a:rPr>
              <a:t>s (</a:t>
            </a:r>
            <a:r>
              <a:rPr lang="en-US" sz="2652" i="true">
                <a:solidFill>
                  <a:srgbClr val="3D3D3D"/>
                </a:solidFill>
                <a:latin typeface="IBM Plex Sans Italics"/>
                <a:ea typeface="IBM Plex Sans Italics"/>
                <a:cs typeface="IBM Plex Sans Italics"/>
                <a:sym typeface="IBM Plex Sans Italics"/>
              </a:rPr>
              <a:t>plaintext</a:t>
            </a:r>
            <a:r>
              <a:rPr lang="en-US" sz="2652">
                <a:solidFill>
                  <a:srgbClr val="3D3D3D"/>
                </a:solidFill>
                <a:latin typeface="IBM Plex Sans"/>
                <a:ea typeface="IBM Plex Sans"/>
                <a:cs typeface="IBM Plex Sans"/>
                <a:sym typeface="IBM Plex Sans"/>
              </a:rPr>
              <a:t>) menjadi data sandi (</a:t>
            </a:r>
            <a:r>
              <a:rPr lang="en-US" sz="2652" i="true">
                <a:solidFill>
                  <a:srgbClr val="3D3D3D"/>
                </a:solidFill>
                <a:latin typeface="IBM Plex Sans Italics"/>
                <a:ea typeface="IBM Plex Sans Italics"/>
                <a:cs typeface="IBM Plex Sans Italics"/>
                <a:sym typeface="IBM Plex Sans Italics"/>
              </a:rPr>
              <a:t>ciphertext</a:t>
            </a:r>
            <a:r>
              <a:rPr lang="en-US" sz="2652">
                <a:solidFill>
                  <a:srgbClr val="3D3D3D"/>
                </a:solidFill>
                <a:latin typeface="IBM Plex Sans"/>
                <a:ea typeface="IBM Plex Sans"/>
                <a:cs typeface="IBM Plex Sans"/>
                <a:sym typeface="IBM Plex Sans"/>
              </a:rPr>
              <a:t>).</a:t>
            </a:r>
          </a:p>
          <a:p>
            <a:pPr algn="l" marL="572659" indent="-286330" lvl="1">
              <a:lnSpc>
                <a:spcPts val="2917"/>
              </a:lnSpc>
              <a:buFont typeface="Arial"/>
              <a:buChar char="•"/>
            </a:pPr>
            <a:r>
              <a:rPr lang="en-US" sz="2652">
                <a:solidFill>
                  <a:srgbClr val="3D3D3D"/>
                </a:solidFill>
                <a:latin typeface="IBM Plex Sans"/>
                <a:ea typeface="IBM Plex Sans"/>
                <a:cs typeface="IBM Plex Sans"/>
                <a:sym typeface="IBM Plex Sans"/>
              </a:rPr>
              <a:t>Dekripsi: Mengembalikan </a:t>
            </a:r>
            <a:r>
              <a:rPr lang="en-US" sz="2652" i="true">
                <a:solidFill>
                  <a:srgbClr val="3D3D3D"/>
                </a:solidFill>
                <a:latin typeface="IBM Plex Sans Italics"/>
                <a:ea typeface="IBM Plex Sans Italics"/>
                <a:cs typeface="IBM Plex Sans Italics"/>
                <a:sym typeface="IBM Plex Sans Italics"/>
              </a:rPr>
              <a:t>ciphertext </a:t>
            </a:r>
            <a:r>
              <a:rPr lang="en-US" sz="2652">
                <a:solidFill>
                  <a:srgbClr val="3D3D3D"/>
                </a:solidFill>
                <a:latin typeface="IBM Plex Sans"/>
                <a:ea typeface="IBM Plex Sans"/>
                <a:cs typeface="IBM Plex Sans"/>
                <a:sym typeface="IBM Plex Sans"/>
              </a:rPr>
              <a:t>menjadi </a:t>
            </a:r>
            <a:r>
              <a:rPr lang="en-US" sz="2652" i="true">
                <a:solidFill>
                  <a:srgbClr val="3D3D3D"/>
                </a:solidFill>
                <a:latin typeface="IBM Plex Sans Italics"/>
                <a:ea typeface="IBM Plex Sans Italics"/>
                <a:cs typeface="IBM Plex Sans Italics"/>
                <a:sym typeface="IBM Plex Sans Italics"/>
              </a:rPr>
              <a:t>plaintext</a:t>
            </a:r>
            <a:r>
              <a:rPr lang="en-US" sz="2652">
                <a:solidFill>
                  <a:srgbClr val="3D3D3D"/>
                </a:solidFill>
                <a:latin typeface="IBM Plex Sans"/>
                <a:ea typeface="IBM Plex Sans"/>
                <a:cs typeface="IBM Plex Sans"/>
                <a:sym typeface="IBM Plex Sans"/>
              </a:rPr>
              <a:t>.</a:t>
            </a:r>
          </a:p>
        </p:txBody>
      </p:sp>
      <p:sp>
        <p:nvSpPr>
          <p:cNvPr name="TextBox 37" id="37"/>
          <p:cNvSpPr txBox="true"/>
          <p:nvPr/>
        </p:nvSpPr>
        <p:spPr>
          <a:xfrm rot="0">
            <a:off x="10400993" y="6614732"/>
            <a:ext cx="7156297" cy="2538761"/>
          </a:xfrm>
          <a:prstGeom prst="rect">
            <a:avLst/>
          </a:prstGeom>
        </p:spPr>
        <p:txBody>
          <a:bodyPr anchor="t" rtlCol="false" tIns="0" lIns="0" bIns="0" rIns="0">
            <a:spAutoFit/>
          </a:bodyPr>
          <a:lstStyle/>
          <a:p>
            <a:pPr algn="l" marL="572659" indent="-286330" lvl="1">
              <a:lnSpc>
                <a:spcPts val="2917"/>
              </a:lnSpc>
              <a:buAutoNum type="arabicPeriod" startAt="1"/>
            </a:pPr>
            <a:r>
              <a:rPr lang="en-US" b="true" sz="2652">
                <a:solidFill>
                  <a:srgbClr val="3D3D3D"/>
                </a:solidFill>
                <a:latin typeface="IBM Plex Sans Bold"/>
                <a:ea typeface="IBM Plex Sans Bold"/>
                <a:cs typeface="IBM Plex Sans Bold"/>
                <a:sym typeface="IBM Plex Sans Bold"/>
              </a:rPr>
              <a:t>Cipher Substitusi</a:t>
            </a:r>
            <a:r>
              <a:rPr lang="en-US" sz="2652">
                <a:solidFill>
                  <a:srgbClr val="3D3D3D"/>
                </a:solidFill>
                <a:latin typeface="IBM Plex Sans"/>
                <a:ea typeface="IBM Plex Sans"/>
                <a:cs typeface="IBM Plex Sans"/>
                <a:sym typeface="IBM Plex Sans"/>
              </a:rPr>
              <a:t>: Mengganti setiap karakter plaintext dengan karakter lain.</a:t>
            </a:r>
          </a:p>
          <a:p>
            <a:pPr algn="l" marL="1145318" indent="-381773" lvl="2">
              <a:lnSpc>
                <a:spcPts val="2917"/>
              </a:lnSpc>
              <a:buFont typeface="Arial"/>
              <a:buChar char="⚬"/>
            </a:pPr>
            <a:r>
              <a:rPr lang="en-US" sz="2652">
                <a:solidFill>
                  <a:srgbClr val="3D3D3D"/>
                </a:solidFill>
                <a:latin typeface="IBM Plex Sans"/>
                <a:ea typeface="IBM Plex Sans"/>
                <a:cs typeface="IBM Plex Sans"/>
                <a:sym typeface="IBM Plex Sans"/>
              </a:rPr>
              <a:t>Contoh: Caesar Cipher, Vigenere Cipher.</a:t>
            </a:r>
          </a:p>
          <a:p>
            <a:pPr algn="l" marL="572659" indent="-286330" lvl="1">
              <a:lnSpc>
                <a:spcPts val="2917"/>
              </a:lnSpc>
              <a:buAutoNum type="arabicPeriod" startAt="1"/>
            </a:pPr>
            <a:r>
              <a:rPr lang="en-US" b="true" sz="2652">
                <a:solidFill>
                  <a:srgbClr val="3D3D3D"/>
                </a:solidFill>
                <a:latin typeface="IBM Plex Sans Bold"/>
                <a:ea typeface="IBM Plex Sans Bold"/>
                <a:cs typeface="IBM Plex Sans Bold"/>
                <a:sym typeface="IBM Plex Sans Bold"/>
              </a:rPr>
              <a:t>Cipher Transposisi</a:t>
            </a:r>
            <a:r>
              <a:rPr lang="en-US" sz="2652">
                <a:solidFill>
                  <a:srgbClr val="3D3D3D"/>
                </a:solidFill>
                <a:latin typeface="IBM Plex Sans"/>
                <a:ea typeface="IBM Plex Sans"/>
                <a:cs typeface="IBM Plex Sans"/>
                <a:sym typeface="IBM Plex Sans"/>
              </a:rPr>
              <a:t>: Mengubah urutan (permutasi) karakter.</a:t>
            </a:r>
          </a:p>
          <a:p>
            <a:pPr algn="l" marL="1145318" indent="-381773" lvl="2">
              <a:lnSpc>
                <a:spcPts val="2917"/>
              </a:lnSpc>
              <a:buFont typeface="Arial"/>
              <a:buChar char="⚬"/>
            </a:pPr>
            <a:r>
              <a:rPr lang="en-US" sz="2652">
                <a:solidFill>
                  <a:srgbClr val="3D3D3D"/>
                </a:solidFill>
                <a:latin typeface="IBM Plex Sans"/>
                <a:ea typeface="IBM Plex Sans"/>
                <a:cs typeface="IBM Plex Sans"/>
                <a:sym typeface="IBM Plex Sans"/>
              </a:rPr>
              <a:t>Contoh: </a:t>
            </a:r>
            <a:r>
              <a:rPr lang="en-US" sz="2652" i="true">
                <a:solidFill>
                  <a:srgbClr val="3D3D3D"/>
                </a:solidFill>
                <a:latin typeface="IBM Plex Sans Italics"/>
                <a:ea typeface="IBM Plex Sans Italics"/>
                <a:cs typeface="IBM Plex Sans Italics"/>
                <a:sym typeface="IBM Plex Sans Italics"/>
              </a:rPr>
              <a:t>Rail Fence Cipher</a:t>
            </a:r>
            <a:r>
              <a:rPr lang="en-US" sz="2652">
                <a:solidFill>
                  <a:srgbClr val="3D3D3D"/>
                </a:solidFill>
                <a:latin typeface="IBM Plex Sans"/>
                <a:ea typeface="IBM Plex Sans"/>
                <a:cs typeface="IBM Plex Sans"/>
                <a:sym typeface="IBM Plex Sans"/>
              </a:rPr>
              <a:t>.</a:t>
            </a:r>
          </a:p>
        </p:txBody>
      </p:sp>
      <p:sp>
        <p:nvSpPr>
          <p:cNvPr name="TextBox 38" id="38"/>
          <p:cNvSpPr txBox="true"/>
          <p:nvPr/>
        </p:nvSpPr>
        <p:spPr>
          <a:xfrm rot="0">
            <a:off x="10400993" y="6036636"/>
            <a:ext cx="7156346" cy="367061"/>
          </a:xfrm>
          <a:prstGeom prst="rect">
            <a:avLst/>
          </a:prstGeom>
        </p:spPr>
        <p:txBody>
          <a:bodyPr anchor="t" rtlCol="false" tIns="0" lIns="0" bIns="0" rIns="0">
            <a:spAutoFit/>
          </a:bodyPr>
          <a:lstStyle/>
          <a:p>
            <a:pPr algn="l">
              <a:lnSpc>
                <a:spcPts val="2917"/>
              </a:lnSpc>
            </a:pPr>
            <a:r>
              <a:rPr lang="en-US" sz="2652" b="true">
                <a:solidFill>
                  <a:srgbClr val="3D3D3D"/>
                </a:solidFill>
                <a:latin typeface="IBM Plex Sans Bold"/>
                <a:ea typeface="IBM Plex Sans Bold"/>
                <a:cs typeface="IBM Plex Sans Bold"/>
                <a:sym typeface="IBM Plex Sans Bold"/>
              </a:rPr>
              <a:t>Jenis Kriptografi Klasik:</a:t>
            </a:r>
          </a:p>
        </p:txBody>
      </p:sp>
      <p:sp>
        <p:nvSpPr>
          <p:cNvPr name="AutoShape 39" id="39"/>
          <p:cNvSpPr/>
          <p:nvPr/>
        </p:nvSpPr>
        <p:spPr>
          <a:xfrm flipV="true">
            <a:off x="730661" y="1357578"/>
            <a:ext cx="16826678" cy="0"/>
          </a:xfrm>
          <a:prstGeom prst="line">
            <a:avLst/>
          </a:prstGeom>
          <a:ln cap="flat" w="28575">
            <a:solidFill>
              <a:srgbClr val="3D3D3D"/>
            </a:solidFill>
            <a:prstDash val="solid"/>
            <a:headEnd type="none" len="sm" w="sm"/>
            <a:tailEnd type="none" len="sm" w="sm"/>
          </a:ln>
        </p:spPr>
      </p:sp>
      <p:grpSp>
        <p:nvGrpSpPr>
          <p:cNvPr name="Group 40" id="40"/>
          <p:cNvGrpSpPr/>
          <p:nvPr/>
        </p:nvGrpSpPr>
        <p:grpSpPr>
          <a:xfrm rot="0">
            <a:off x="730661" y="591200"/>
            <a:ext cx="4517010" cy="508967"/>
            <a:chOff x="0" y="0"/>
            <a:chExt cx="6022679" cy="678623"/>
          </a:xfrm>
        </p:grpSpPr>
        <p:sp>
          <p:nvSpPr>
            <p:cNvPr name="Freeform 41" id="41"/>
            <p:cNvSpPr/>
            <p:nvPr/>
          </p:nvSpPr>
          <p:spPr>
            <a:xfrm flipH="false" flipV="false" rot="0">
              <a:off x="0" y="0"/>
              <a:ext cx="678623" cy="678623"/>
            </a:xfrm>
            <a:custGeom>
              <a:avLst/>
              <a:gdLst/>
              <a:ahLst/>
              <a:cxnLst/>
              <a:rect r="r" b="b" t="t" l="l"/>
              <a:pathLst>
                <a:path h="678623" w="678623">
                  <a:moveTo>
                    <a:pt x="0" y="0"/>
                  </a:moveTo>
                  <a:lnTo>
                    <a:pt x="678623" y="0"/>
                  </a:lnTo>
                  <a:lnTo>
                    <a:pt x="678623" y="678623"/>
                  </a:lnTo>
                  <a:lnTo>
                    <a:pt x="0" y="678623"/>
                  </a:lnTo>
                  <a:lnTo>
                    <a:pt x="0" y="0"/>
                  </a:lnTo>
                  <a:close/>
                </a:path>
              </a:pathLst>
            </a:custGeom>
            <a:blipFill>
              <a:blip r:embed="rId4"/>
              <a:stretch>
                <a:fillRect l="0" t="0" r="0" b="0"/>
              </a:stretch>
            </a:blipFill>
          </p:spPr>
        </p:sp>
        <p:sp>
          <p:nvSpPr>
            <p:cNvPr name="TextBox 42" id="42"/>
            <p:cNvSpPr txBox="true"/>
            <p:nvPr/>
          </p:nvSpPr>
          <p:spPr>
            <a:xfrm rot="0">
              <a:off x="760514" y="90605"/>
              <a:ext cx="5262166" cy="525988"/>
            </a:xfrm>
            <a:prstGeom prst="rect">
              <a:avLst/>
            </a:prstGeom>
          </p:spPr>
          <p:txBody>
            <a:bodyPr anchor="t" rtlCol="false" tIns="0" lIns="0" bIns="0" rIns="0">
              <a:spAutoFit/>
            </a:bodyPr>
            <a:lstStyle/>
            <a:p>
              <a:pPr algn="r" marL="0" indent="0" lvl="0">
                <a:lnSpc>
                  <a:spcPts val="3024"/>
                </a:lnSpc>
              </a:pPr>
              <a:r>
                <a:rPr lang="en-US" b="true" sz="2749">
                  <a:solidFill>
                    <a:srgbClr val="3D3D3D"/>
                  </a:solidFill>
                  <a:latin typeface="IBM Plex Sans Medium"/>
                  <a:ea typeface="IBM Plex Sans Medium"/>
                  <a:cs typeface="IBM Plex Sans Medium"/>
                  <a:sym typeface="IBM Plex Sans Medium"/>
                </a:rPr>
                <a:t>Universitas Islam Balitar</a:t>
              </a:r>
            </a:p>
          </p:txBody>
        </p:sp>
      </p:grpSp>
    </p:spTree>
  </p:cSld>
  <p:clrMapOvr>
    <a:masterClrMapping/>
  </p:clrMapOvr>
  <p:transition spd="fast">
    <p:fade/>
  </p:transition>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FFAEC"/>
        </a:solidFill>
      </p:bgPr>
    </p:bg>
    <p:spTree>
      <p:nvGrpSpPr>
        <p:cNvPr id="1" name=""/>
        <p:cNvGrpSpPr/>
        <p:nvPr/>
      </p:nvGrpSpPr>
      <p:grpSpPr>
        <a:xfrm>
          <a:off x="0" y="0"/>
          <a:ext cx="0" cy="0"/>
          <a:chOff x="0" y="0"/>
          <a:chExt cx="0" cy="0"/>
        </a:xfrm>
      </p:grpSpPr>
      <p:grpSp>
        <p:nvGrpSpPr>
          <p:cNvPr name="Group 2" id="2"/>
          <p:cNvGrpSpPr/>
          <p:nvPr/>
        </p:nvGrpSpPr>
        <p:grpSpPr>
          <a:xfrm rot="0">
            <a:off x="-2097799" y="-1981899"/>
            <a:ext cx="5999546" cy="5999546"/>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5ECD5">
                  <a:alpha val="80000"/>
                </a:srgbClr>
              </a:solidFill>
              <a:prstDash val="solid"/>
              <a:miter/>
            </a:ln>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2713996" y="8965278"/>
            <a:ext cx="4992839" cy="4992839"/>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809625" cap="sq">
              <a:solidFill>
                <a:srgbClr val="F5ECD5">
                  <a:alpha val="80000"/>
                </a:srgbClr>
              </a:solidFill>
              <a:prstDash val="solid"/>
              <a:miter/>
            </a:ln>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AutoShape 8" id="8"/>
          <p:cNvSpPr/>
          <p:nvPr/>
        </p:nvSpPr>
        <p:spPr>
          <a:xfrm flipV="true">
            <a:off x="1549816" y="9428769"/>
            <a:ext cx="16007523" cy="0"/>
          </a:xfrm>
          <a:prstGeom prst="line">
            <a:avLst/>
          </a:prstGeom>
          <a:ln cap="flat" w="28575">
            <a:solidFill>
              <a:srgbClr val="3D3D3D"/>
            </a:solidFill>
            <a:prstDash val="solid"/>
            <a:headEnd type="diamond" len="lg" w="lg"/>
            <a:tailEnd type="none" len="sm" w="sm"/>
          </a:ln>
        </p:spPr>
      </p:sp>
      <p:sp>
        <p:nvSpPr>
          <p:cNvPr name="Freeform 9" id="9"/>
          <p:cNvSpPr/>
          <p:nvPr/>
        </p:nvSpPr>
        <p:spPr>
          <a:xfrm flipH="false" flipV="false" rot="0">
            <a:off x="11386780" y="1637169"/>
            <a:ext cx="2387887" cy="2776613"/>
          </a:xfrm>
          <a:custGeom>
            <a:avLst/>
            <a:gdLst/>
            <a:ahLst/>
            <a:cxnLst/>
            <a:rect r="r" b="b" t="t" l="l"/>
            <a:pathLst>
              <a:path h="2776613" w="2387887">
                <a:moveTo>
                  <a:pt x="0" y="0"/>
                </a:moveTo>
                <a:lnTo>
                  <a:pt x="2387886" y="0"/>
                </a:lnTo>
                <a:lnTo>
                  <a:pt x="2387886" y="2776613"/>
                </a:lnTo>
                <a:lnTo>
                  <a:pt x="0" y="277661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0">
            <a:off x="13935943" y="1451673"/>
            <a:ext cx="3337865" cy="3147606"/>
          </a:xfrm>
          <a:custGeom>
            <a:avLst/>
            <a:gdLst/>
            <a:ahLst/>
            <a:cxnLst/>
            <a:rect r="r" b="b" t="t" l="l"/>
            <a:pathLst>
              <a:path h="3147606" w="3337865">
                <a:moveTo>
                  <a:pt x="0" y="0"/>
                </a:moveTo>
                <a:lnTo>
                  <a:pt x="3337865" y="0"/>
                </a:lnTo>
                <a:lnTo>
                  <a:pt x="3337865" y="3147606"/>
                </a:lnTo>
                <a:lnTo>
                  <a:pt x="0" y="314760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AutoShape 11" id="11"/>
          <p:cNvSpPr/>
          <p:nvPr/>
        </p:nvSpPr>
        <p:spPr>
          <a:xfrm flipH="true">
            <a:off x="9129712" y="3757813"/>
            <a:ext cx="0" cy="5490962"/>
          </a:xfrm>
          <a:prstGeom prst="line">
            <a:avLst/>
          </a:prstGeom>
          <a:ln cap="flat" w="28575">
            <a:solidFill>
              <a:srgbClr val="3D3D3D"/>
            </a:solidFill>
            <a:prstDash val="solid"/>
            <a:headEnd type="none" len="sm" w="sm"/>
            <a:tailEnd type="none" len="sm" w="sm"/>
          </a:ln>
        </p:spPr>
      </p:sp>
      <p:grpSp>
        <p:nvGrpSpPr>
          <p:cNvPr name="Group 12" id="12"/>
          <p:cNvGrpSpPr/>
          <p:nvPr/>
        </p:nvGrpSpPr>
        <p:grpSpPr>
          <a:xfrm rot="0">
            <a:off x="730661" y="6535090"/>
            <a:ext cx="7994397" cy="831311"/>
            <a:chOff x="0" y="0"/>
            <a:chExt cx="2040334" cy="212168"/>
          </a:xfrm>
        </p:grpSpPr>
        <p:sp>
          <p:nvSpPr>
            <p:cNvPr name="Freeform 13" id="13"/>
            <p:cNvSpPr/>
            <p:nvPr/>
          </p:nvSpPr>
          <p:spPr>
            <a:xfrm flipH="false" flipV="false" rot="0">
              <a:off x="0" y="0"/>
              <a:ext cx="2040334" cy="212168"/>
            </a:xfrm>
            <a:custGeom>
              <a:avLst/>
              <a:gdLst/>
              <a:ahLst/>
              <a:cxnLst/>
              <a:rect r="r" b="b" t="t" l="l"/>
              <a:pathLst>
                <a:path h="212168" w="2040334">
                  <a:moveTo>
                    <a:pt x="0" y="0"/>
                  </a:moveTo>
                  <a:lnTo>
                    <a:pt x="2040334" y="0"/>
                  </a:lnTo>
                  <a:lnTo>
                    <a:pt x="2040334" y="212168"/>
                  </a:lnTo>
                  <a:lnTo>
                    <a:pt x="0" y="212168"/>
                  </a:lnTo>
                  <a:close/>
                </a:path>
              </a:pathLst>
            </a:custGeom>
            <a:solidFill>
              <a:srgbClr val="578E7E"/>
            </a:solidFill>
          </p:spPr>
        </p:sp>
        <p:sp>
          <p:nvSpPr>
            <p:cNvPr name="TextBox 14" id="14"/>
            <p:cNvSpPr txBox="true"/>
            <p:nvPr/>
          </p:nvSpPr>
          <p:spPr>
            <a:xfrm>
              <a:off x="0" y="-38100"/>
              <a:ext cx="2040334" cy="250268"/>
            </a:xfrm>
            <a:prstGeom prst="rect">
              <a:avLst/>
            </a:prstGeom>
          </p:spPr>
          <p:txBody>
            <a:bodyPr anchor="ctr" rtlCol="false" tIns="50800" lIns="50800" bIns="50800" rIns="50800"/>
            <a:lstStyle/>
            <a:p>
              <a:pPr algn="ctr">
                <a:lnSpc>
                  <a:spcPts val="2659"/>
                </a:lnSpc>
                <a:spcBef>
                  <a:spcPct val="0"/>
                </a:spcBef>
              </a:pPr>
            </a:p>
          </p:txBody>
        </p:sp>
      </p:grpSp>
      <p:grpSp>
        <p:nvGrpSpPr>
          <p:cNvPr name="Group 15" id="15"/>
          <p:cNvGrpSpPr/>
          <p:nvPr/>
        </p:nvGrpSpPr>
        <p:grpSpPr>
          <a:xfrm rot="0">
            <a:off x="1089132" y="6830365"/>
            <a:ext cx="252844" cy="252844"/>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78E7E"/>
            </a:solidFill>
            <a:ln w="38100" cap="sq">
              <a:solidFill>
                <a:srgbClr val="F5ECD5"/>
              </a:solidFill>
              <a:prstDash val="solid"/>
              <a:miter/>
            </a:ln>
          </p:spPr>
        </p:sp>
        <p:sp>
          <p:nvSpPr>
            <p:cNvPr name="TextBox 17" id="17"/>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8" id="18"/>
          <p:cNvGrpSpPr/>
          <p:nvPr/>
        </p:nvGrpSpPr>
        <p:grpSpPr>
          <a:xfrm rot="0">
            <a:off x="730661" y="3784143"/>
            <a:ext cx="7994397" cy="831311"/>
            <a:chOff x="0" y="0"/>
            <a:chExt cx="2040334" cy="212168"/>
          </a:xfrm>
        </p:grpSpPr>
        <p:sp>
          <p:nvSpPr>
            <p:cNvPr name="Freeform 19" id="19"/>
            <p:cNvSpPr/>
            <p:nvPr/>
          </p:nvSpPr>
          <p:spPr>
            <a:xfrm flipH="false" flipV="false" rot="0">
              <a:off x="0" y="0"/>
              <a:ext cx="2040334" cy="212168"/>
            </a:xfrm>
            <a:custGeom>
              <a:avLst/>
              <a:gdLst/>
              <a:ahLst/>
              <a:cxnLst/>
              <a:rect r="r" b="b" t="t" l="l"/>
              <a:pathLst>
                <a:path h="212168" w="2040334">
                  <a:moveTo>
                    <a:pt x="0" y="0"/>
                  </a:moveTo>
                  <a:lnTo>
                    <a:pt x="2040334" y="0"/>
                  </a:lnTo>
                  <a:lnTo>
                    <a:pt x="2040334" y="212168"/>
                  </a:lnTo>
                  <a:lnTo>
                    <a:pt x="0" y="212168"/>
                  </a:lnTo>
                  <a:close/>
                </a:path>
              </a:pathLst>
            </a:custGeom>
            <a:solidFill>
              <a:srgbClr val="578E7E"/>
            </a:solidFill>
          </p:spPr>
        </p:sp>
        <p:sp>
          <p:nvSpPr>
            <p:cNvPr name="TextBox 20" id="20"/>
            <p:cNvSpPr txBox="true"/>
            <p:nvPr/>
          </p:nvSpPr>
          <p:spPr>
            <a:xfrm>
              <a:off x="0" y="-38100"/>
              <a:ext cx="2040334" cy="250268"/>
            </a:xfrm>
            <a:prstGeom prst="rect">
              <a:avLst/>
            </a:prstGeom>
          </p:spPr>
          <p:txBody>
            <a:bodyPr anchor="ctr" rtlCol="false" tIns="50800" lIns="50800" bIns="50800" rIns="50800"/>
            <a:lstStyle/>
            <a:p>
              <a:pPr algn="ctr">
                <a:lnSpc>
                  <a:spcPts val="2659"/>
                </a:lnSpc>
                <a:spcBef>
                  <a:spcPct val="0"/>
                </a:spcBef>
              </a:pPr>
            </a:p>
          </p:txBody>
        </p:sp>
      </p:grpSp>
      <p:grpSp>
        <p:nvGrpSpPr>
          <p:cNvPr name="Group 21" id="21"/>
          <p:cNvGrpSpPr/>
          <p:nvPr/>
        </p:nvGrpSpPr>
        <p:grpSpPr>
          <a:xfrm rot="0">
            <a:off x="1089132" y="4079418"/>
            <a:ext cx="252844" cy="252844"/>
            <a:chOff x="0" y="0"/>
            <a:chExt cx="812800" cy="812800"/>
          </a:xfrm>
        </p:grpSpPr>
        <p:sp>
          <p:nvSpPr>
            <p:cNvPr name="Freeform 22" id="2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78E7E"/>
            </a:solidFill>
            <a:ln w="38100" cap="sq">
              <a:solidFill>
                <a:srgbClr val="F5ECD5"/>
              </a:solidFill>
              <a:prstDash val="solid"/>
              <a:miter/>
            </a:ln>
          </p:spPr>
        </p:sp>
        <p:sp>
          <p:nvSpPr>
            <p:cNvPr name="TextBox 23" id="23"/>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24" id="24"/>
          <p:cNvGrpSpPr/>
          <p:nvPr/>
        </p:nvGrpSpPr>
        <p:grpSpPr>
          <a:xfrm rot="0">
            <a:off x="9562893" y="3805438"/>
            <a:ext cx="7994397" cy="831311"/>
            <a:chOff x="0" y="0"/>
            <a:chExt cx="10659196" cy="1108415"/>
          </a:xfrm>
        </p:grpSpPr>
        <p:grpSp>
          <p:nvGrpSpPr>
            <p:cNvPr name="Group 25" id="25"/>
            <p:cNvGrpSpPr/>
            <p:nvPr/>
          </p:nvGrpSpPr>
          <p:grpSpPr>
            <a:xfrm rot="0">
              <a:off x="0" y="0"/>
              <a:ext cx="10659196" cy="1108415"/>
              <a:chOff x="0" y="0"/>
              <a:chExt cx="2040334" cy="212168"/>
            </a:xfrm>
          </p:grpSpPr>
          <p:sp>
            <p:nvSpPr>
              <p:cNvPr name="Freeform 26" id="26"/>
              <p:cNvSpPr/>
              <p:nvPr/>
            </p:nvSpPr>
            <p:spPr>
              <a:xfrm flipH="false" flipV="false" rot="0">
                <a:off x="0" y="0"/>
                <a:ext cx="2040334" cy="212168"/>
              </a:xfrm>
              <a:custGeom>
                <a:avLst/>
                <a:gdLst/>
                <a:ahLst/>
                <a:cxnLst/>
                <a:rect r="r" b="b" t="t" l="l"/>
                <a:pathLst>
                  <a:path h="212168" w="2040334">
                    <a:moveTo>
                      <a:pt x="0" y="0"/>
                    </a:moveTo>
                    <a:lnTo>
                      <a:pt x="2040334" y="0"/>
                    </a:lnTo>
                    <a:lnTo>
                      <a:pt x="2040334" y="212168"/>
                    </a:lnTo>
                    <a:lnTo>
                      <a:pt x="0" y="212168"/>
                    </a:lnTo>
                    <a:close/>
                  </a:path>
                </a:pathLst>
              </a:custGeom>
              <a:solidFill>
                <a:srgbClr val="578E7E"/>
              </a:solidFill>
            </p:spPr>
          </p:sp>
          <p:sp>
            <p:nvSpPr>
              <p:cNvPr name="TextBox 27" id="27"/>
              <p:cNvSpPr txBox="true"/>
              <p:nvPr/>
            </p:nvSpPr>
            <p:spPr>
              <a:xfrm>
                <a:off x="0" y="-38100"/>
                <a:ext cx="2040334" cy="250268"/>
              </a:xfrm>
              <a:prstGeom prst="rect">
                <a:avLst/>
              </a:prstGeom>
            </p:spPr>
            <p:txBody>
              <a:bodyPr anchor="ctr" rtlCol="false" tIns="50800" lIns="50800" bIns="50800" rIns="50800"/>
              <a:lstStyle/>
              <a:p>
                <a:pPr algn="ctr">
                  <a:lnSpc>
                    <a:spcPts val="2659"/>
                  </a:lnSpc>
                  <a:spcBef>
                    <a:spcPct val="0"/>
                  </a:spcBef>
                </a:pPr>
              </a:p>
            </p:txBody>
          </p:sp>
        </p:grpSp>
        <p:sp>
          <p:nvSpPr>
            <p:cNvPr name="TextBox 28" id="28"/>
            <p:cNvSpPr txBox="true"/>
            <p:nvPr/>
          </p:nvSpPr>
          <p:spPr>
            <a:xfrm rot="0">
              <a:off x="1203867" y="295635"/>
              <a:ext cx="1514592" cy="545719"/>
            </a:xfrm>
            <a:prstGeom prst="rect">
              <a:avLst/>
            </a:prstGeom>
          </p:spPr>
          <p:txBody>
            <a:bodyPr anchor="t" rtlCol="false" tIns="0" lIns="0" bIns="0" rIns="0">
              <a:spAutoFit/>
            </a:bodyPr>
            <a:lstStyle/>
            <a:p>
              <a:pPr algn="l" marL="0" indent="0" lvl="0">
                <a:lnSpc>
                  <a:spcPts val="3129"/>
                </a:lnSpc>
              </a:pPr>
              <a:r>
                <a:rPr lang="en-US" b="true" sz="2845">
                  <a:solidFill>
                    <a:srgbClr val="F5ECD5"/>
                  </a:solidFill>
                  <a:latin typeface="IBM Plex Sans Medium"/>
                  <a:ea typeface="IBM Plex Sans Medium"/>
                  <a:cs typeface="IBM Plex Sans Medium"/>
                  <a:sym typeface="IBM Plex Sans Medium"/>
                </a:rPr>
                <a:t>ROT13</a:t>
              </a:r>
            </a:p>
          </p:txBody>
        </p:sp>
        <p:grpSp>
          <p:nvGrpSpPr>
            <p:cNvPr name="Group 29" id="29"/>
            <p:cNvGrpSpPr/>
            <p:nvPr/>
          </p:nvGrpSpPr>
          <p:grpSpPr>
            <a:xfrm rot="0">
              <a:off x="477961" y="393700"/>
              <a:ext cx="337125" cy="337125"/>
              <a:chOff x="0" y="0"/>
              <a:chExt cx="812800" cy="812800"/>
            </a:xfrm>
          </p:grpSpPr>
          <p:sp>
            <p:nvSpPr>
              <p:cNvPr name="Freeform 30" id="3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78E7E"/>
              </a:solidFill>
              <a:ln w="38100" cap="sq">
                <a:solidFill>
                  <a:srgbClr val="F5ECD5"/>
                </a:solidFill>
                <a:prstDash val="solid"/>
                <a:miter/>
              </a:ln>
            </p:spPr>
          </p:sp>
          <p:sp>
            <p:nvSpPr>
              <p:cNvPr name="TextBox 31" id="31"/>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sp>
        <p:nvSpPr>
          <p:cNvPr name="AutoShape 32" id="32"/>
          <p:cNvSpPr/>
          <p:nvPr/>
        </p:nvSpPr>
        <p:spPr>
          <a:xfrm flipV="true">
            <a:off x="730661" y="1357578"/>
            <a:ext cx="16826678" cy="0"/>
          </a:xfrm>
          <a:prstGeom prst="line">
            <a:avLst/>
          </a:prstGeom>
          <a:ln cap="flat" w="28575">
            <a:solidFill>
              <a:srgbClr val="3D3D3D"/>
            </a:solidFill>
            <a:prstDash val="solid"/>
            <a:headEnd type="none" len="sm" w="sm"/>
            <a:tailEnd type="none" len="sm" w="sm"/>
          </a:ln>
        </p:spPr>
      </p:sp>
      <p:sp>
        <p:nvSpPr>
          <p:cNvPr name="Freeform 33" id="33"/>
          <p:cNvSpPr/>
          <p:nvPr/>
        </p:nvSpPr>
        <p:spPr>
          <a:xfrm flipH="false" flipV="false" rot="0">
            <a:off x="13664166" y="7073684"/>
            <a:ext cx="3055073" cy="1365033"/>
          </a:xfrm>
          <a:custGeom>
            <a:avLst/>
            <a:gdLst/>
            <a:ahLst/>
            <a:cxnLst/>
            <a:rect r="r" b="b" t="t" l="l"/>
            <a:pathLst>
              <a:path h="1365033" w="3055073">
                <a:moveTo>
                  <a:pt x="0" y="0"/>
                </a:moveTo>
                <a:lnTo>
                  <a:pt x="3055073" y="0"/>
                </a:lnTo>
                <a:lnTo>
                  <a:pt x="3055073" y="1365033"/>
                </a:lnTo>
                <a:lnTo>
                  <a:pt x="0" y="1365033"/>
                </a:lnTo>
                <a:lnTo>
                  <a:pt x="0" y="0"/>
                </a:lnTo>
                <a:close/>
              </a:path>
            </a:pathLst>
          </a:custGeom>
          <a:blipFill>
            <a:blip r:embed="rId6"/>
            <a:stretch>
              <a:fillRect l="0" t="0" r="0" b="0"/>
            </a:stretch>
          </a:blipFill>
        </p:spPr>
      </p:sp>
      <p:sp>
        <p:nvSpPr>
          <p:cNvPr name="TextBox 34" id="34"/>
          <p:cNvSpPr txBox="true"/>
          <p:nvPr/>
        </p:nvSpPr>
        <p:spPr>
          <a:xfrm rot="0">
            <a:off x="16719239" y="666297"/>
            <a:ext cx="838051" cy="387347"/>
          </a:xfrm>
          <a:prstGeom prst="rect">
            <a:avLst/>
          </a:prstGeom>
        </p:spPr>
        <p:txBody>
          <a:bodyPr anchor="t" rtlCol="false" tIns="0" lIns="0" bIns="0" rIns="0">
            <a:spAutoFit/>
          </a:bodyPr>
          <a:lstStyle/>
          <a:p>
            <a:pPr algn="just" marL="0" indent="0" lvl="0">
              <a:lnSpc>
                <a:spcPts val="3024"/>
              </a:lnSpc>
            </a:pPr>
            <a:r>
              <a:rPr lang="en-US" b="true" sz="2749">
                <a:solidFill>
                  <a:srgbClr val="3D3D3D"/>
                </a:solidFill>
                <a:latin typeface="IBM Plex Sans Medium"/>
                <a:ea typeface="IBM Plex Sans Medium"/>
                <a:cs typeface="IBM Plex Sans Medium"/>
                <a:sym typeface="IBM Plex Sans Medium"/>
              </a:rPr>
              <a:t>2025</a:t>
            </a:r>
          </a:p>
        </p:txBody>
      </p:sp>
      <p:sp>
        <p:nvSpPr>
          <p:cNvPr name="TextBox 35" id="35"/>
          <p:cNvSpPr txBox="true"/>
          <p:nvPr/>
        </p:nvSpPr>
        <p:spPr>
          <a:xfrm rot="0">
            <a:off x="708032" y="9249383"/>
            <a:ext cx="419100" cy="387347"/>
          </a:xfrm>
          <a:prstGeom prst="rect">
            <a:avLst/>
          </a:prstGeom>
        </p:spPr>
        <p:txBody>
          <a:bodyPr anchor="t" rtlCol="false" tIns="0" lIns="0" bIns="0" rIns="0">
            <a:spAutoFit/>
          </a:bodyPr>
          <a:lstStyle/>
          <a:p>
            <a:pPr algn="just" marL="0" indent="0" lvl="0">
              <a:lnSpc>
                <a:spcPts val="3024"/>
              </a:lnSpc>
            </a:pPr>
            <a:r>
              <a:rPr lang="en-US" b="true" sz="2749">
                <a:solidFill>
                  <a:srgbClr val="578E7E"/>
                </a:solidFill>
                <a:latin typeface="IBM Plex Sans Medium"/>
                <a:ea typeface="IBM Plex Sans Medium"/>
                <a:cs typeface="IBM Plex Sans Medium"/>
                <a:sym typeface="IBM Plex Sans Medium"/>
              </a:rPr>
              <a:t>05</a:t>
            </a:r>
          </a:p>
        </p:txBody>
      </p:sp>
      <p:sp>
        <p:nvSpPr>
          <p:cNvPr name="TextBox 36" id="36"/>
          <p:cNvSpPr txBox="true"/>
          <p:nvPr/>
        </p:nvSpPr>
        <p:spPr>
          <a:xfrm rot="0">
            <a:off x="730661" y="2167060"/>
            <a:ext cx="7113498" cy="1111411"/>
          </a:xfrm>
          <a:prstGeom prst="rect">
            <a:avLst/>
          </a:prstGeom>
        </p:spPr>
        <p:txBody>
          <a:bodyPr anchor="t" rtlCol="false" tIns="0" lIns="0" bIns="0" rIns="0">
            <a:spAutoFit/>
          </a:bodyPr>
          <a:lstStyle/>
          <a:p>
            <a:pPr algn="just" marL="0" indent="0" lvl="0">
              <a:lnSpc>
                <a:spcPts val="8584"/>
              </a:lnSpc>
            </a:pPr>
            <a:r>
              <a:rPr lang="en-US" b="true" sz="7804">
                <a:solidFill>
                  <a:srgbClr val="3D3D3D"/>
                </a:solidFill>
                <a:latin typeface="IBM Plex Sans Bold"/>
                <a:ea typeface="IBM Plex Sans Bold"/>
                <a:cs typeface="IBM Plex Sans Bold"/>
                <a:sym typeface="IBM Plex Sans Bold"/>
              </a:rPr>
              <a:t>Landasan Teori</a:t>
            </a:r>
          </a:p>
        </p:txBody>
      </p:sp>
      <p:sp>
        <p:nvSpPr>
          <p:cNvPr name="TextBox 37" id="37"/>
          <p:cNvSpPr txBox="true"/>
          <p:nvPr/>
        </p:nvSpPr>
        <p:spPr>
          <a:xfrm rot="0">
            <a:off x="1633562" y="6763961"/>
            <a:ext cx="1355604" cy="402146"/>
          </a:xfrm>
          <a:prstGeom prst="rect">
            <a:avLst/>
          </a:prstGeom>
        </p:spPr>
        <p:txBody>
          <a:bodyPr anchor="t" rtlCol="false" tIns="0" lIns="0" bIns="0" rIns="0">
            <a:spAutoFit/>
          </a:bodyPr>
          <a:lstStyle/>
          <a:p>
            <a:pPr algn="l" marL="0" indent="0" lvl="0">
              <a:lnSpc>
                <a:spcPts val="3129"/>
              </a:lnSpc>
            </a:pPr>
            <a:r>
              <a:rPr lang="en-US" b="true" sz="2845">
                <a:solidFill>
                  <a:srgbClr val="F5ECD5"/>
                </a:solidFill>
                <a:latin typeface="IBM Plex Sans Medium"/>
                <a:ea typeface="IBM Plex Sans Medium"/>
                <a:cs typeface="IBM Plex Sans Medium"/>
                <a:sym typeface="IBM Plex Sans Medium"/>
              </a:rPr>
              <a:t>Python</a:t>
            </a:r>
          </a:p>
        </p:txBody>
      </p:sp>
      <p:sp>
        <p:nvSpPr>
          <p:cNvPr name="TextBox 38" id="38"/>
          <p:cNvSpPr txBox="true"/>
          <p:nvPr/>
        </p:nvSpPr>
        <p:spPr>
          <a:xfrm rot="0">
            <a:off x="1633562" y="4013014"/>
            <a:ext cx="2316142" cy="402146"/>
          </a:xfrm>
          <a:prstGeom prst="rect">
            <a:avLst/>
          </a:prstGeom>
        </p:spPr>
        <p:txBody>
          <a:bodyPr anchor="t" rtlCol="false" tIns="0" lIns="0" bIns="0" rIns="0">
            <a:spAutoFit/>
          </a:bodyPr>
          <a:lstStyle/>
          <a:p>
            <a:pPr algn="l" marL="0" indent="0" lvl="0">
              <a:lnSpc>
                <a:spcPts val="3129"/>
              </a:lnSpc>
            </a:pPr>
            <a:r>
              <a:rPr lang="en-US" b="true" sz="2845">
                <a:solidFill>
                  <a:srgbClr val="F5ECD5"/>
                </a:solidFill>
                <a:latin typeface="IBM Plex Sans Medium"/>
                <a:ea typeface="IBM Plex Sans Medium"/>
                <a:cs typeface="IBM Plex Sans Medium"/>
                <a:sym typeface="IBM Plex Sans Medium"/>
              </a:rPr>
              <a:t>Caesar Cipher</a:t>
            </a:r>
          </a:p>
        </p:txBody>
      </p:sp>
      <p:sp>
        <p:nvSpPr>
          <p:cNvPr name="TextBox 39" id="39"/>
          <p:cNvSpPr txBox="true"/>
          <p:nvPr/>
        </p:nvSpPr>
        <p:spPr>
          <a:xfrm rot="0">
            <a:off x="730710" y="7610012"/>
            <a:ext cx="7994397" cy="1452911"/>
          </a:xfrm>
          <a:prstGeom prst="rect">
            <a:avLst/>
          </a:prstGeom>
        </p:spPr>
        <p:txBody>
          <a:bodyPr anchor="t" rtlCol="false" tIns="0" lIns="0" bIns="0" rIns="0">
            <a:spAutoFit/>
          </a:bodyPr>
          <a:lstStyle/>
          <a:p>
            <a:pPr algn="l" marL="572659" indent="-286330" lvl="1">
              <a:lnSpc>
                <a:spcPts val="2917"/>
              </a:lnSpc>
              <a:buFont typeface="Arial"/>
              <a:buChar char="•"/>
            </a:pPr>
            <a:r>
              <a:rPr lang="en-US" sz="2652">
                <a:solidFill>
                  <a:srgbClr val="3D3D3D"/>
                </a:solidFill>
                <a:latin typeface="IBM Plex Sans"/>
                <a:ea typeface="IBM Plex Sans"/>
                <a:cs typeface="IBM Plex Sans"/>
                <a:sym typeface="IBM Plex Sans"/>
              </a:rPr>
              <a:t>Bahasa pemrograman populer, mudah digunakan, dan open source.</a:t>
            </a:r>
          </a:p>
          <a:p>
            <a:pPr algn="l" marL="572659" indent="-286330" lvl="1">
              <a:lnSpc>
                <a:spcPts val="2917"/>
              </a:lnSpc>
              <a:buFont typeface="Arial"/>
              <a:buChar char="•"/>
            </a:pPr>
            <a:r>
              <a:rPr lang="en-US" sz="2652">
                <a:solidFill>
                  <a:srgbClr val="3D3D3D"/>
                </a:solidFill>
                <a:latin typeface="IBM Plex Sans"/>
                <a:ea typeface="IBM Plex Sans"/>
                <a:cs typeface="IBM Plex Sans"/>
                <a:sym typeface="IBM Plex Sans"/>
              </a:rPr>
              <a:t>Cocok untuk implementasi sederhana algoritma kriptografi.</a:t>
            </a:r>
          </a:p>
        </p:txBody>
      </p:sp>
      <p:sp>
        <p:nvSpPr>
          <p:cNvPr name="TextBox 40" id="40"/>
          <p:cNvSpPr txBox="true"/>
          <p:nvPr/>
        </p:nvSpPr>
        <p:spPr>
          <a:xfrm rot="0">
            <a:off x="730661" y="4815480"/>
            <a:ext cx="7994397" cy="1452911"/>
          </a:xfrm>
          <a:prstGeom prst="rect">
            <a:avLst/>
          </a:prstGeom>
        </p:spPr>
        <p:txBody>
          <a:bodyPr anchor="t" rtlCol="false" tIns="0" lIns="0" bIns="0" rIns="0">
            <a:spAutoFit/>
          </a:bodyPr>
          <a:lstStyle/>
          <a:p>
            <a:pPr algn="l" marL="572659" indent="-286330" lvl="1">
              <a:lnSpc>
                <a:spcPts val="2917"/>
              </a:lnSpc>
              <a:buFont typeface="Arial"/>
              <a:buChar char="•"/>
            </a:pPr>
            <a:r>
              <a:rPr lang="en-US" sz="2652">
                <a:solidFill>
                  <a:srgbClr val="3D3D3D"/>
                </a:solidFill>
                <a:latin typeface="IBM Plex Sans"/>
                <a:ea typeface="IBM Plex Sans"/>
                <a:cs typeface="IBM Plex Sans"/>
                <a:sym typeface="IBM Plex Sans"/>
              </a:rPr>
              <a:t>Metode kriptografi simetri</a:t>
            </a:r>
          </a:p>
          <a:p>
            <a:pPr algn="l" marL="572659" indent="-286330" lvl="1">
              <a:lnSpc>
                <a:spcPts val="2917"/>
              </a:lnSpc>
              <a:buFont typeface="Arial"/>
              <a:buChar char="•"/>
            </a:pPr>
            <a:r>
              <a:rPr lang="en-US" sz="2652">
                <a:solidFill>
                  <a:srgbClr val="3D3D3D"/>
                </a:solidFill>
                <a:latin typeface="IBM Plex Sans"/>
                <a:ea typeface="IBM Plex Sans"/>
                <a:cs typeface="IBM Plex Sans"/>
                <a:sym typeface="IBM Plex Sans"/>
              </a:rPr>
              <a:t>Mengganti karakter dengan karakter lain berdasarkan pergeseran (kunci).</a:t>
            </a:r>
          </a:p>
          <a:p>
            <a:pPr algn="l" marL="572659" indent="-286330" lvl="1">
              <a:lnSpc>
                <a:spcPts val="2917"/>
              </a:lnSpc>
              <a:buFont typeface="Arial"/>
              <a:buChar char="•"/>
            </a:pPr>
            <a:r>
              <a:rPr lang="en-US" sz="2652">
                <a:solidFill>
                  <a:srgbClr val="3D3D3D"/>
                </a:solidFill>
                <a:latin typeface="IBM Plex Sans"/>
                <a:ea typeface="IBM Plex Sans"/>
                <a:cs typeface="IBM Plex Sans"/>
                <a:sym typeface="IBM Plex Sans"/>
              </a:rPr>
              <a:t>ROT13 adalah bagian dari Caesar Cipher.</a:t>
            </a:r>
          </a:p>
        </p:txBody>
      </p:sp>
      <p:sp>
        <p:nvSpPr>
          <p:cNvPr name="TextBox 41" id="41"/>
          <p:cNvSpPr txBox="true"/>
          <p:nvPr/>
        </p:nvSpPr>
        <p:spPr>
          <a:xfrm rot="0">
            <a:off x="14045433" y="9646255"/>
            <a:ext cx="3511906" cy="302895"/>
          </a:xfrm>
          <a:prstGeom prst="rect">
            <a:avLst/>
          </a:prstGeom>
        </p:spPr>
        <p:txBody>
          <a:bodyPr anchor="t" rtlCol="false" tIns="0" lIns="0" bIns="0" rIns="0">
            <a:spAutoFit/>
          </a:bodyPr>
          <a:lstStyle/>
          <a:p>
            <a:pPr algn="r" marL="0" indent="0" lvl="0">
              <a:lnSpc>
                <a:spcPts val="2310"/>
              </a:lnSpc>
            </a:pPr>
            <a:r>
              <a:rPr lang="en-US" b="true" sz="2100">
                <a:solidFill>
                  <a:srgbClr val="3D3D3D"/>
                </a:solidFill>
                <a:latin typeface="IBM Plex Sans Medium"/>
                <a:ea typeface="IBM Plex Sans Medium"/>
                <a:cs typeface="IBM Plex Sans Medium"/>
                <a:sym typeface="IBM Plex Sans Medium"/>
              </a:rPr>
              <a:t>KRIPTOGRAFI - Kelompok 2</a:t>
            </a:r>
          </a:p>
        </p:txBody>
      </p:sp>
      <p:sp>
        <p:nvSpPr>
          <p:cNvPr name="TextBox 42" id="42"/>
          <p:cNvSpPr txBox="true"/>
          <p:nvPr/>
        </p:nvSpPr>
        <p:spPr>
          <a:xfrm rot="0">
            <a:off x="9562893" y="4818354"/>
            <a:ext cx="7994446" cy="729011"/>
          </a:xfrm>
          <a:prstGeom prst="rect">
            <a:avLst/>
          </a:prstGeom>
        </p:spPr>
        <p:txBody>
          <a:bodyPr anchor="t" rtlCol="false" tIns="0" lIns="0" bIns="0" rIns="0">
            <a:spAutoFit/>
          </a:bodyPr>
          <a:lstStyle/>
          <a:p>
            <a:pPr algn="l">
              <a:lnSpc>
                <a:spcPts val="2917"/>
              </a:lnSpc>
            </a:pPr>
            <a:r>
              <a:rPr lang="en-US" sz="2652" b="true">
                <a:solidFill>
                  <a:srgbClr val="3D3D3D"/>
                </a:solidFill>
                <a:latin typeface="IBM Plex Sans Bold"/>
                <a:ea typeface="IBM Plex Sans Bold"/>
                <a:cs typeface="IBM Plex Sans Bold"/>
                <a:sym typeface="IBM Plex Sans Bold"/>
              </a:rPr>
              <a:t>ROT13 (Rotate by 13 Places)</a:t>
            </a:r>
            <a:r>
              <a:rPr lang="en-US" sz="2652">
                <a:solidFill>
                  <a:srgbClr val="3D3D3D"/>
                </a:solidFill>
                <a:latin typeface="IBM Plex Sans"/>
                <a:ea typeface="IBM Plex Sans"/>
                <a:cs typeface="IBM Plex Sans"/>
                <a:sym typeface="IBM Plex Sans"/>
              </a:rPr>
              <a:t>: Bentuk spesifik Caesar Cipher dengan pergeseran tetap k=13</a:t>
            </a:r>
          </a:p>
        </p:txBody>
      </p:sp>
      <p:sp>
        <p:nvSpPr>
          <p:cNvPr name="TextBox 43" id="43"/>
          <p:cNvSpPr txBox="true"/>
          <p:nvPr/>
        </p:nvSpPr>
        <p:spPr>
          <a:xfrm rot="0">
            <a:off x="9562893" y="5620773"/>
            <a:ext cx="7994446" cy="1452911"/>
          </a:xfrm>
          <a:prstGeom prst="rect">
            <a:avLst/>
          </a:prstGeom>
        </p:spPr>
        <p:txBody>
          <a:bodyPr anchor="t" rtlCol="false" tIns="0" lIns="0" bIns="0" rIns="0">
            <a:spAutoFit/>
          </a:bodyPr>
          <a:lstStyle/>
          <a:p>
            <a:pPr algn="l" marL="572659" indent="-286330" lvl="1">
              <a:lnSpc>
                <a:spcPts val="2917"/>
              </a:lnSpc>
              <a:buFont typeface="Arial"/>
              <a:buChar char="•"/>
            </a:pPr>
            <a:r>
              <a:rPr lang="en-US" sz="2652">
                <a:solidFill>
                  <a:srgbClr val="3D3D3D"/>
                </a:solidFill>
                <a:latin typeface="IBM Plex Sans"/>
                <a:ea typeface="IBM Plex Sans"/>
                <a:cs typeface="IBM Plex Sans"/>
                <a:sym typeface="IBM Plex Sans"/>
              </a:rPr>
              <a:t>Bersifat simetris (enkripsi = dekripsi).</a:t>
            </a:r>
          </a:p>
          <a:p>
            <a:pPr algn="l" marL="572659" indent="-286330" lvl="1">
              <a:lnSpc>
                <a:spcPts val="2917"/>
              </a:lnSpc>
              <a:buFont typeface="Arial"/>
              <a:buChar char="•"/>
            </a:pPr>
            <a:r>
              <a:rPr lang="en-US" sz="2652">
                <a:solidFill>
                  <a:srgbClr val="3D3D3D"/>
                </a:solidFill>
                <a:latin typeface="IBM Plex Sans"/>
                <a:ea typeface="IBM Plex Sans"/>
                <a:cs typeface="IBM Plex Sans"/>
                <a:sym typeface="IBM Plex Sans"/>
              </a:rPr>
              <a:t>Alfabet Latin memiliki 26 huruf (A-Z).</a:t>
            </a:r>
          </a:p>
          <a:p>
            <a:pPr algn="l" marL="572659" indent="-286330" lvl="1">
              <a:lnSpc>
                <a:spcPts val="2917"/>
              </a:lnSpc>
              <a:buFont typeface="Arial"/>
              <a:buChar char="•"/>
            </a:pPr>
            <a:r>
              <a:rPr lang="en-US" sz="2652">
                <a:solidFill>
                  <a:srgbClr val="3D3D3D"/>
                </a:solidFill>
                <a:latin typeface="IBM Plex Sans"/>
                <a:ea typeface="IBM Plex Sans"/>
                <a:cs typeface="IBM Plex Sans"/>
                <a:sym typeface="IBM Plex Sans"/>
              </a:rPr>
              <a:t>Pergeseran 13 adalah setengah dari 26 (13 + 13 = 26).</a:t>
            </a:r>
          </a:p>
        </p:txBody>
      </p:sp>
      <p:sp>
        <p:nvSpPr>
          <p:cNvPr name="TextBox 44" id="44"/>
          <p:cNvSpPr txBox="true"/>
          <p:nvPr/>
        </p:nvSpPr>
        <p:spPr>
          <a:xfrm rot="0">
            <a:off x="9562893" y="7049383"/>
            <a:ext cx="2224534" cy="1452877"/>
          </a:xfrm>
          <a:prstGeom prst="rect">
            <a:avLst/>
          </a:prstGeom>
        </p:spPr>
        <p:txBody>
          <a:bodyPr anchor="t" rtlCol="false" tIns="0" lIns="0" bIns="0" rIns="0">
            <a:spAutoFit/>
          </a:bodyPr>
          <a:lstStyle/>
          <a:p>
            <a:pPr algn="l">
              <a:lnSpc>
                <a:spcPts val="2914"/>
              </a:lnSpc>
              <a:spcBef>
                <a:spcPct val="0"/>
              </a:spcBef>
            </a:pPr>
            <a:r>
              <a:rPr lang="en-US" sz="2649">
                <a:solidFill>
                  <a:srgbClr val="3D3D3D"/>
                </a:solidFill>
                <a:latin typeface="IBM Plex Sans"/>
                <a:ea typeface="IBM Plex Sans"/>
                <a:cs typeface="IBM Plex Sans"/>
                <a:sym typeface="IBM Plex Sans"/>
              </a:rPr>
              <a:t>Kete</a:t>
            </a:r>
            <a:r>
              <a:rPr lang="en-US" sz="2649">
                <a:solidFill>
                  <a:srgbClr val="3D3D3D"/>
                </a:solidFill>
                <a:latin typeface="IBM Plex Sans"/>
                <a:ea typeface="IBM Plex Sans"/>
                <a:cs typeface="IBM Plex Sans"/>
                <a:sym typeface="IBM Plex Sans"/>
              </a:rPr>
              <a:t>rangan :</a:t>
            </a:r>
          </a:p>
          <a:p>
            <a:pPr algn="l">
              <a:lnSpc>
                <a:spcPts val="2914"/>
              </a:lnSpc>
              <a:spcBef>
                <a:spcPct val="0"/>
              </a:spcBef>
            </a:pPr>
            <a:r>
              <a:rPr lang="en-US" sz="2649">
                <a:solidFill>
                  <a:srgbClr val="3D3D3D"/>
                </a:solidFill>
                <a:latin typeface="IBM Plex Sans"/>
                <a:ea typeface="IBM Plex Sans"/>
                <a:cs typeface="IBM Plex Sans"/>
                <a:sym typeface="IBM Plex Sans"/>
              </a:rPr>
              <a:t>C = Ciphertext </a:t>
            </a:r>
          </a:p>
          <a:p>
            <a:pPr algn="l">
              <a:lnSpc>
                <a:spcPts val="2914"/>
              </a:lnSpc>
              <a:spcBef>
                <a:spcPct val="0"/>
              </a:spcBef>
            </a:pPr>
            <a:r>
              <a:rPr lang="en-US" sz="2649">
                <a:solidFill>
                  <a:srgbClr val="3D3D3D"/>
                </a:solidFill>
                <a:latin typeface="IBM Plex Sans"/>
                <a:ea typeface="IBM Plex Sans"/>
                <a:cs typeface="IBM Plex Sans"/>
                <a:sym typeface="IBM Plex Sans"/>
              </a:rPr>
              <a:t>P = Plaintext </a:t>
            </a:r>
          </a:p>
          <a:p>
            <a:pPr algn="l">
              <a:lnSpc>
                <a:spcPts val="2914"/>
              </a:lnSpc>
              <a:spcBef>
                <a:spcPct val="0"/>
              </a:spcBef>
            </a:pPr>
            <a:r>
              <a:rPr lang="en-US" sz="2649">
                <a:solidFill>
                  <a:srgbClr val="3D3D3D"/>
                </a:solidFill>
                <a:latin typeface="IBM Plex Sans"/>
                <a:ea typeface="IBM Plex Sans"/>
                <a:cs typeface="IBM Plex Sans"/>
                <a:sym typeface="IBM Plex Sans"/>
              </a:rPr>
              <a:t>K = Key (13)</a:t>
            </a:r>
          </a:p>
        </p:txBody>
      </p:sp>
      <p:sp>
        <p:nvSpPr>
          <p:cNvPr name="TextBox 45" id="45"/>
          <p:cNvSpPr txBox="true"/>
          <p:nvPr/>
        </p:nvSpPr>
        <p:spPr>
          <a:xfrm rot="0">
            <a:off x="9562893" y="8529323"/>
            <a:ext cx="4413796" cy="728977"/>
          </a:xfrm>
          <a:prstGeom prst="rect">
            <a:avLst/>
          </a:prstGeom>
        </p:spPr>
        <p:txBody>
          <a:bodyPr anchor="t" rtlCol="false" tIns="0" lIns="0" bIns="0" rIns="0">
            <a:spAutoFit/>
          </a:bodyPr>
          <a:lstStyle/>
          <a:p>
            <a:pPr algn="l">
              <a:lnSpc>
                <a:spcPts val="2914"/>
              </a:lnSpc>
              <a:spcBef>
                <a:spcPct val="0"/>
              </a:spcBef>
            </a:pPr>
            <a:r>
              <a:rPr lang="en-US" sz="2649">
                <a:solidFill>
                  <a:srgbClr val="3D3D3D"/>
                </a:solidFill>
                <a:latin typeface="IBM Plex Sans"/>
                <a:ea typeface="IBM Plex Sans"/>
                <a:cs typeface="IBM Plex Sans"/>
                <a:sym typeface="IBM Plex Sans"/>
              </a:rPr>
              <a:t>Mod = Modulo</a:t>
            </a:r>
          </a:p>
          <a:p>
            <a:pPr algn="l">
              <a:lnSpc>
                <a:spcPts val="2914"/>
              </a:lnSpc>
              <a:spcBef>
                <a:spcPct val="0"/>
              </a:spcBef>
            </a:pPr>
            <a:r>
              <a:rPr lang="en-US" sz="2649">
                <a:solidFill>
                  <a:srgbClr val="3D3D3D"/>
                </a:solidFill>
                <a:latin typeface="IBM Plex Sans"/>
                <a:ea typeface="IBM Plex Sans"/>
                <a:cs typeface="IBM Plex Sans"/>
                <a:sym typeface="IBM Plex Sans"/>
              </a:rPr>
              <a:t>n = Jumlah karakter plaintext</a:t>
            </a:r>
          </a:p>
        </p:txBody>
      </p:sp>
      <p:grpSp>
        <p:nvGrpSpPr>
          <p:cNvPr name="Group 46" id="46"/>
          <p:cNvGrpSpPr/>
          <p:nvPr/>
        </p:nvGrpSpPr>
        <p:grpSpPr>
          <a:xfrm rot="0">
            <a:off x="730661" y="591200"/>
            <a:ext cx="4517010" cy="508967"/>
            <a:chOff x="0" y="0"/>
            <a:chExt cx="6022679" cy="678623"/>
          </a:xfrm>
        </p:grpSpPr>
        <p:sp>
          <p:nvSpPr>
            <p:cNvPr name="Freeform 47" id="47"/>
            <p:cNvSpPr/>
            <p:nvPr/>
          </p:nvSpPr>
          <p:spPr>
            <a:xfrm flipH="false" flipV="false" rot="0">
              <a:off x="0" y="0"/>
              <a:ext cx="678623" cy="678623"/>
            </a:xfrm>
            <a:custGeom>
              <a:avLst/>
              <a:gdLst/>
              <a:ahLst/>
              <a:cxnLst/>
              <a:rect r="r" b="b" t="t" l="l"/>
              <a:pathLst>
                <a:path h="678623" w="678623">
                  <a:moveTo>
                    <a:pt x="0" y="0"/>
                  </a:moveTo>
                  <a:lnTo>
                    <a:pt x="678623" y="0"/>
                  </a:lnTo>
                  <a:lnTo>
                    <a:pt x="678623" y="678623"/>
                  </a:lnTo>
                  <a:lnTo>
                    <a:pt x="0" y="678623"/>
                  </a:lnTo>
                  <a:lnTo>
                    <a:pt x="0" y="0"/>
                  </a:lnTo>
                  <a:close/>
                </a:path>
              </a:pathLst>
            </a:custGeom>
            <a:blipFill>
              <a:blip r:embed="rId7"/>
              <a:stretch>
                <a:fillRect l="0" t="0" r="0" b="0"/>
              </a:stretch>
            </a:blipFill>
          </p:spPr>
        </p:sp>
        <p:sp>
          <p:nvSpPr>
            <p:cNvPr name="TextBox 48" id="48"/>
            <p:cNvSpPr txBox="true"/>
            <p:nvPr/>
          </p:nvSpPr>
          <p:spPr>
            <a:xfrm rot="0">
              <a:off x="760514" y="90605"/>
              <a:ext cx="5262166" cy="525988"/>
            </a:xfrm>
            <a:prstGeom prst="rect">
              <a:avLst/>
            </a:prstGeom>
          </p:spPr>
          <p:txBody>
            <a:bodyPr anchor="t" rtlCol="false" tIns="0" lIns="0" bIns="0" rIns="0">
              <a:spAutoFit/>
            </a:bodyPr>
            <a:lstStyle/>
            <a:p>
              <a:pPr algn="r" marL="0" indent="0" lvl="0">
                <a:lnSpc>
                  <a:spcPts val="3024"/>
                </a:lnSpc>
              </a:pPr>
              <a:r>
                <a:rPr lang="en-US" b="true" sz="2749">
                  <a:solidFill>
                    <a:srgbClr val="3D3D3D"/>
                  </a:solidFill>
                  <a:latin typeface="IBM Plex Sans Medium"/>
                  <a:ea typeface="IBM Plex Sans Medium"/>
                  <a:cs typeface="IBM Plex Sans Medium"/>
                  <a:sym typeface="IBM Plex Sans Medium"/>
                </a:rPr>
                <a:t>Universitas Islam Balitar</a:t>
              </a:r>
            </a:p>
          </p:txBody>
        </p:sp>
      </p:grpSp>
    </p:spTree>
  </p:cSld>
  <p:clrMapOvr>
    <a:masterClrMapping/>
  </p:clrMapOvr>
  <p:transition spd="fast">
    <p:fade/>
  </p:transition>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578E7E"/>
        </a:solidFill>
      </p:bgPr>
    </p:bg>
    <p:spTree>
      <p:nvGrpSpPr>
        <p:cNvPr id="1" name=""/>
        <p:cNvGrpSpPr/>
        <p:nvPr/>
      </p:nvGrpSpPr>
      <p:grpSpPr>
        <a:xfrm>
          <a:off x="0" y="0"/>
          <a:ext cx="0" cy="0"/>
          <a:chOff x="0" y="0"/>
          <a:chExt cx="0" cy="0"/>
        </a:xfrm>
      </p:grpSpPr>
      <p:sp>
        <p:nvSpPr>
          <p:cNvPr name="Freeform 2" id="2"/>
          <p:cNvSpPr/>
          <p:nvPr/>
        </p:nvSpPr>
        <p:spPr>
          <a:xfrm flipH="false" flipV="false" rot="-249405">
            <a:off x="3957807" y="1469478"/>
            <a:ext cx="2403022" cy="3128935"/>
          </a:xfrm>
          <a:custGeom>
            <a:avLst/>
            <a:gdLst/>
            <a:ahLst/>
            <a:cxnLst/>
            <a:rect r="r" b="b" t="t" l="l"/>
            <a:pathLst>
              <a:path h="3128935" w="2403022">
                <a:moveTo>
                  <a:pt x="0" y="0"/>
                </a:moveTo>
                <a:lnTo>
                  <a:pt x="2403022" y="0"/>
                </a:lnTo>
                <a:lnTo>
                  <a:pt x="2403022" y="3128935"/>
                </a:lnTo>
                <a:lnTo>
                  <a:pt x="0" y="3128935"/>
                </a:lnTo>
                <a:lnTo>
                  <a:pt x="0" y="0"/>
                </a:lnTo>
                <a:close/>
              </a:path>
            </a:pathLst>
          </a:custGeom>
          <a:blipFill>
            <a:blip r:embed="rId2">
              <a:alphaModFix amt="30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0">
            <a:off x="956933" y="2017607"/>
            <a:ext cx="2819179" cy="3480468"/>
          </a:xfrm>
          <a:custGeom>
            <a:avLst/>
            <a:gdLst/>
            <a:ahLst/>
            <a:cxnLst/>
            <a:rect r="r" b="b" t="t" l="l"/>
            <a:pathLst>
              <a:path h="3480468" w="2819179">
                <a:moveTo>
                  <a:pt x="2819179" y="0"/>
                </a:moveTo>
                <a:lnTo>
                  <a:pt x="0" y="0"/>
                </a:lnTo>
                <a:lnTo>
                  <a:pt x="0" y="3480468"/>
                </a:lnTo>
                <a:lnTo>
                  <a:pt x="2819179" y="3480468"/>
                </a:lnTo>
                <a:lnTo>
                  <a:pt x="2819179" y="0"/>
                </a:lnTo>
                <a:close/>
              </a:path>
            </a:pathLst>
          </a:custGeom>
          <a:blipFill>
            <a:blip r:embed="rId4">
              <a:alphaModFix amt="30000"/>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708032" y="2129689"/>
            <a:ext cx="497803" cy="448928"/>
          </a:xfrm>
          <a:custGeom>
            <a:avLst/>
            <a:gdLst/>
            <a:ahLst/>
            <a:cxnLst/>
            <a:rect r="r" b="b" t="t" l="l"/>
            <a:pathLst>
              <a:path h="448928" w="497803">
                <a:moveTo>
                  <a:pt x="0" y="0"/>
                </a:moveTo>
                <a:lnTo>
                  <a:pt x="497803" y="0"/>
                </a:lnTo>
                <a:lnTo>
                  <a:pt x="497803" y="448927"/>
                </a:lnTo>
                <a:lnTo>
                  <a:pt x="0" y="448927"/>
                </a:lnTo>
                <a:lnTo>
                  <a:pt x="0" y="0"/>
                </a:lnTo>
                <a:close/>
              </a:path>
            </a:pathLst>
          </a:custGeom>
          <a:blipFill>
            <a:blip r:embed="rId6">
              <a:alphaModFix amt="30000"/>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2940968">
            <a:off x="5700720" y="776084"/>
            <a:ext cx="831817" cy="750148"/>
          </a:xfrm>
          <a:custGeom>
            <a:avLst/>
            <a:gdLst/>
            <a:ahLst/>
            <a:cxnLst/>
            <a:rect r="r" b="b" t="t" l="l"/>
            <a:pathLst>
              <a:path h="750148" w="831817">
                <a:moveTo>
                  <a:pt x="0" y="0"/>
                </a:moveTo>
                <a:lnTo>
                  <a:pt x="831817" y="0"/>
                </a:lnTo>
                <a:lnTo>
                  <a:pt x="831817" y="750147"/>
                </a:lnTo>
                <a:lnTo>
                  <a:pt x="0" y="750147"/>
                </a:lnTo>
                <a:lnTo>
                  <a:pt x="0" y="0"/>
                </a:lnTo>
                <a:close/>
              </a:path>
            </a:pathLst>
          </a:custGeom>
          <a:blipFill>
            <a:blip r:embed="rId8">
              <a:alphaModFix amt="30000"/>
              <a:extLst>
                <a:ext uri="{96DAC541-7B7A-43D3-8B79-37D633B846F1}">
                  <asvg:svgBlip xmlns:asvg="http://schemas.microsoft.com/office/drawing/2016/SVG/main" r:embed="rId9"/>
                </a:ext>
              </a:extLst>
            </a:blip>
            <a:stretch>
              <a:fillRect l="0" t="0" r="0" b="0"/>
            </a:stretch>
          </a:blipFill>
        </p:spPr>
      </p:sp>
      <p:grpSp>
        <p:nvGrpSpPr>
          <p:cNvPr name="Group 6" id="6"/>
          <p:cNvGrpSpPr/>
          <p:nvPr/>
        </p:nvGrpSpPr>
        <p:grpSpPr>
          <a:xfrm rot="0">
            <a:off x="-2097799" y="-1981899"/>
            <a:ext cx="5999546" cy="5999546"/>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5ECD5">
                  <a:alpha val="9804"/>
                </a:srgbClr>
              </a:solidFill>
              <a:prstDash val="solid"/>
              <a:miter/>
            </a:ln>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12713996" y="8965278"/>
            <a:ext cx="4992839" cy="4992839"/>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809625" cap="sq">
              <a:solidFill>
                <a:srgbClr val="F5ECD5">
                  <a:alpha val="9804"/>
                </a:srgbClr>
              </a:solidFill>
              <a:prstDash val="solid"/>
              <a:miter/>
            </a:ln>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AutoShape 12" id="12"/>
          <p:cNvSpPr/>
          <p:nvPr/>
        </p:nvSpPr>
        <p:spPr>
          <a:xfrm flipV="true">
            <a:off x="1549816" y="9428769"/>
            <a:ext cx="16007523" cy="0"/>
          </a:xfrm>
          <a:prstGeom prst="line">
            <a:avLst/>
          </a:prstGeom>
          <a:ln cap="flat" w="28575">
            <a:solidFill>
              <a:srgbClr val="FFFFFF"/>
            </a:solidFill>
            <a:prstDash val="solid"/>
            <a:headEnd type="diamond" len="lg" w="lg"/>
            <a:tailEnd type="none" len="sm" w="sm"/>
          </a:ln>
        </p:spPr>
      </p:sp>
      <p:sp>
        <p:nvSpPr>
          <p:cNvPr name="AutoShape 13" id="13"/>
          <p:cNvSpPr/>
          <p:nvPr/>
        </p:nvSpPr>
        <p:spPr>
          <a:xfrm flipV="true">
            <a:off x="730661" y="1357578"/>
            <a:ext cx="16826678" cy="0"/>
          </a:xfrm>
          <a:prstGeom prst="line">
            <a:avLst/>
          </a:prstGeom>
          <a:ln cap="flat" w="28575">
            <a:solidFill>
              <a:srgbClr val="FFFFFF"/>
            </a:solidFill>
            <a:prstDash val="solid"/>
            <a:headEnd type="none" len="sm" w="sm"/>
            <a:tailEnd type="none" len="sm" w="sm"/>
          </a:ln>
        </p:spPr>
      </p:sp>
      <p:grpSp>
        <p:nvGrpSpPr>
          <p:cNvPr name="Group 14" id="14"/>
          <p:cNvGrpSpPr/>
          <p:nvPr/>
        </p:nvGrpSpPr>
        <p:grpSpPr>
          <a:xfrm rot="0">
            <a:off x="730661" y="591200"/>
            <a:ext cx="4517010" cy="508967"/>
            <a:chOff x="0" y="0"/>
            <a:chExt cx="6022679" cy="678623"/>
          </a:xfrm>
        </p:grpSpPr>
        <p:sp>
          <p:nvSpPr>
            <p:cNvPr name="Freeform 15" id="15"/>
            <p:cNvSpPr/>
            <p:nvPr/>
          </p:nvSpPr>
          <p:spPr>
            <a:xfrm flipH="false" flipV="false" rot="0">
              <a:off x="0" y="0"/>
              <a:ext cx="678623" cy="678623"/>
            </a:xfrm>
            <a:custGeom>
              <a:avLst/>
              <a:gdLst/>
              <a:ahLst/>
              <a:cxnLst/>
              <a:rect r="r" b="b" t="t" l="l"/>
              <a:pathLst>
                <a:path h="678623" w="678623">
                  <a:moveTo>
                    <a:pt x="0" y="0"/>
                  </a:moveTo>
                  <a:lnTo>
                    <a:pt x="678623" y="0"/>
                  </a:lnTo>
                  <a:lnTo>
                    <a:pt x="678623" y="678623"/>
                  </a:lnTo>
                  <a:lnTo>
                    <a:pt x="0" y="678623"/>
                  </a:lnTo>
                  <a:lnTo>
                    <a:pt x="0" y="0"/>
                  </a:lnTo>
                  <a:close/>
                </a:path>
              </a:pathLst>
            </a:custGeom>
            <a:blipFill>
              <a:blip r:embed="rId10"/>
              <a:stretch>
                <a:fillRect l="0" t="0" r="0" b="0"/>
              </a:stretch>
            </a:blipFill>
          </p:spPr>
        </p:sp>
        <p:sp>
          <p:nvSpPr>
            <p:cNvPr name="TextBox 16" id="16"/>
            <p:cNvSpPr txBox="true"/>
            <p:nvPr/>
          </p:nvSpPr>
          <p:spPr>
            <a:xfrm rot="0">
              <a:off x="760514" y="90605"/>
              <a:ext cx="5262166" cy="525988"/>
            </a:xfrm>
            <a:prstGeom prst="rect">
              <a:avLst/>
            </a:prstGeom>
          </p:spPr>
          <p:txBody>
            <a:bodyPr anchor="t" rtlCol="false" tIns="0" lIns="0" bIns="0" rIns="0">
              <a:spAutoFit/>
            </a:bodyPr>
            <a:lstStyle/>
            <a:p>
              <a:pPr algn="r" marL="0" indent="0" lvl="0">
                <a:lnSpc>
                  <a:spcPts val="3024"/>
                </a:lnSpc>
              </a:pPr>
              <a:r>
                <a:rPr lang="en-US" b="true" sz="2749">
                  <a:solidFill>
                    <a:srgbClr val="FFFFFF"/>
                  </a:solidFill>
                  <a:latin typeface="IBM Plex Sans Medium"/>
                  <a:ea typeface="IBM Plex Sans Medium"/>
                  <a:cs typeface="IBM Plex Sans Medium"/>
                  <a:sym typeface="IBM Plex Sans Medium"/>
                </a:rPr>
                <a:t>Universitas Islam Balitar</a:t>
              </a:r>
            </a:p>
          </p:txBody>
        </p:sp>
      </p:grpSp>
      <p:grpSp>
        <p:nvGrpSpPr>
          <p:cNvPr name="Group 17" id="17"/>
          <p:cNvGrpSpPr/>
          <p:nvPr/>
        </p:nvGrpSpPr>
        <p:grpSpPr>
          <a:xfrm rot="0">
            <a:off x="730661" y="5498075"/>
            <a:ext cx="16826629" cy="987568"/>
            <a:chOff x="0" y="0"/>
            <a:chExt cx="4294500" cy="252048"/>
          </a:xfrm>
        </p:grpSpPr>
        <p:sp>
          <p:nvSpPr>
            <p:cNvPr name="Freeform 18" id="18"/>
            <p:cNvSpPr/>
            <p:nvPr/>
          </p:nvSpPr>
          <p:spPr>
            <a:xfrm flipH="false" flipV="false" rot="0">
              <a:off x="0" y="0"/>
              <a:ext cx="4294500" cy="252048"/>
            </a:xfrm>
            <a:custGeom>
              <a:avLst/>
              <a:gdLst/>
              <a:ahLst/>
              <a:cxnLst/>
              <a:rect r="r" b="b" t="t" l="l"/>
              <a:pathLst>
                <a:path h="252048" w="4294500">
                  <a:moveTo>
                    <a:pt x="0" y="0"/>
                  </a:moveTo>
                  <a:lnTo>
                    <a:pt x="4294500" y="0"/>
                  </a:lnTo>
                  <a:lnTo>
                    <a:pt x="4294500" y="252048"/>
                  </a:lnTo>
                  <a:lnTo>
                    <a:pt x="0" y="252048"/>
                  </a:lnTo>
                  <a:close/>
                </a:path>
              </a:pathLst>
            </a:custGeom>
            <a:solidFill>
              <a:srgbClr val="F5ECD5"/>
            </a:solidFill>
          </p:spPr>
        </p:sp>
        <p:sp>
          <p:nvSpPr>
            <p:cNvPr name="TextBox 19" id="19"/>
            <p:cNvSpPr txBox="true"/>
            <p:nvPr/>
          </p:nvSpPr>
          <p:spPr>
            <a:xfrm>
              <a:off x="0" y="-38100"/>
              <a:ext cx="4294500" cy="290148"/>
            </a:xfrm>
            <a:prstGeom prst="rect">
              <a:avLst/>
            </a:prstGeom>
          </p:spPr>
          <p:txBody>
            <a:bodyPr anchor="ctr" rtlCol="false" tIns="50800" lIns="50800" bIns="50800" rIns="50800"/>
            <a:lstStyle/>
            <a:p>
              <a:pPr algn="ctr">
                <a:lnSpc>
                  <a:spcPts val="2659"/>
                </a:lnSpc>
                <a:spcBef>
                  <a:spcPct val="0"/>
                </a:spcBef>
              </a:pPr>
            </a:p>
          </p:txBody>
        </p:sp>
      </p:grpSp>
      <p:grpSp>
        <p:nvGrpSpPr>
          <p:cNvPr name="Group 20" id="20"/>
          <p:cNvGrpSpPr/>
          <p:nvPr/>
        </p:nvGrpSpPr>
        <p:grpSpPr>
          <a:xfrm rot="0">
            <a:off x="1095696" y="5872804"/>
            <a:ext cx="250616" cy="252844"/>
            <a:chOff x="0" y="0"/>
            <a:chExt cx="805640" cy="812800"/>
          </a:xfrm>
        </p:grpSpPr>
        <p:sp>
          <p:nvSpPr>
            <p:cNvPr name="Freeform 21" id="21"/>
            <p:cNvSpPr/>
            <p:nvPr/>
          </p:nvSpPr>
          <p:spPr>
            <a:xfrm flipH="false" flipV="false" rot="0">
              <a:off x="0" y="0"/>
              <a:ext cx="805640" cy="812800"/>
            </a:xfrm>
            <a:custGeom>
              <a:avLst/>
              <a:gdLst/>
              <a:ahLst/>
              <a:cxnLst/>
              <a:rect r="r" b="b" t="t" l="l"/>
              <a:pathLst>
                <a:path h="812800" w="805640">
                  <a:moveTo>
                    <a:pt x="402820" y="0"/>
                  </a:moveTo>
                  <a:cubicBezTo>
                    <a:pt x="180349" y="0"/>
                    <a:pt x="0" y="181951"/>
                    <a:pt x="0" y="406400"/>
                  </a:cubicBezTo>
                  <a:cubicBezTo>
                    <a:pt x="0" y="630849"/>
                    <a:pt x="180349" y="812800"/>
                    <a:pt x="402820" y="812800"/>
                  </a:cubicBezTo>
                  <a:cubicBezTo>
                    <a:pt x="625291" y="812800"/>
                    <a:pt x="805640" y="630849"/>
                    <a:pt x="805640" y="406400"/>
                  </a:cubicBezTo>
                  <a:cubicBezTo>
                    <a:pt x="805640" y="181951"/>
                    <a:pt x="625291" y="0"/>
                    <a:pt x="402820" y="0"/>
                  </a:cubicBezTo>
                  <a:close/>
                </a:path>
              </a:pathLst>
            </a:custGeom>
            <a:solidFill>
              <a:srgbClr val="FFFAEC"/>
            </a:solidFill>
            <a:ln w="38100" cap="sq">
              <a:solidFill>
                <a:srgbClr val="578E7E"/>
              </a:solidFill>
              <a:prstDash val="solid"/>
              <a:miter/>
            </a:ln>
          </p:spPr>
        </p:sp>
        <p:sp>
          <p:nvSpPr>
            <p:cNvPr name="TextBox 22" id="22"/>
            <p:cNvSpPr txBox="true"/>
            <p:nvPr/>
          </p:nvSpPr>
          <p:spPr>
            <a:xfrm>
              <a:off x="75529" y="38100"/>
              <a:ext cx="654582" cy="698500"/>
            </a:xfrm>
            <a:prstGeom prst="rect">
              <a:avLst/>
            </a:prstGeom>
          </p:spPr>
          <p:txBody>
            <a:bodyPr anchor="ctr" rtlCol="false" tIns="50800" lIns="50800" bIns="50800" rIns="50800"/>
            <a:lstStyle/>
            <a:p>
              <a:pPr algn="ctr">
                <a:lnSpc>
                  <a:spcPts val="2659"/>
                </a:lnSpc>
              </a:pPr>
            </a:p>
          </p:txBody>
        </p:sp>
      </p:grpSp>
      <p:sp>
        <p:nvSpPr>
          <p:cNvPr name="TextBox 23" id="23"/>
          <p:cNvSpPr txBox="true"/>
          <p:nvPr/>
        </p:nvSpPr>
        <p:spPr>
          <a:xfrm rot="0">
            <a:off x="1688736" y="5786496"/>
            <a:ext cx="8082685" cy="439301"/>
          </a:xfrm>
          <a:prstGeom prst="rect">
            <a:avLst/>
          </a:prstGeom>
        </p:spPr>
        <p:txBody>
          <a:bodyPr anchor="t" rtlCol="false" tIns="0" lIns="0" bIns="0" rIns="0">
            <a:spAutoFit/>
          </a:bodyPr>
          <a:lstStyle/>
          <a:p>
            <a:pPr algn="l" marL="0" indent="0" lvl="0">
              <a:lnSpc>
                <a:spcPts val="3399"/>
              </a:lnSpc>
            </a:pPr>
            <a:r>
              <a:rPr lang="en-US" b="true" sz="3090">
                <a:solidFill>
                  <a:srgbClr val="3D3D3D"/>
                </a:solidFill>
                <a:latin typeface="IBM Plex Sans Medium"/>
                <a:ea typeface="IBM Plex Sans Medium"/>
                <a:cs typeface="IBM Plex Sans Medium"/>
                <a:sym typeface="IBM Plex Sans Medium"/>
              </a:rPr>
              <a:t>Nilai posisi huruf (A=0 ... Z=25) dihitung.</a:t>
            </a:r>
          </a:p>
        </p:txBody>
      </p:sp>
      <p:sp>
        <p:nvSpPr>
          <p:cNvPr name="TextBox 24" id="24"/>
          <p:cNvSpPr txBox="true"/>
          <p:nvPr/>
        </p:nvSpPr>
        <p:spPr>
          <a:xfrm rot="0">
            <a:off x="15913425" y="5786496"/>
            <a:ext cx="982020" cy="439301"/>
          </a:xfrm>
          <a:prstGeom prst="rect">
            <a:avLst/>
          </a:prstGeom>
        </p:spPr>
        <p:txBody>
          <a:bodyPr anchor="t" rtlCol="false" tIns="0" lIns="0" bIns="0" rIns="0">
            <a:spAutoFit/>
          </a:bodyPr>
          <a:lstStyle/>
          <a:p>
            <a:pPr algn="r" marL="0" indent="0" lvl="0">
              <a:lnSpc>
                <a:spcPts val="3399"/>
              </a:lnSpc>
            </a:pPr>
            <a:r>
              <a:rPr lang="en-US" sz="3090">
                <a:solidFill>
                  <a:srgbClr val="578E7E"/>
                </a:solidFill>
                <a:latin typeface="IBM Plex Sans"/>
                <a:ea typeface="IBM Plex Sans"/>
                <a:cs typeface="IBM Plex Sans"/>
                <a:sym typeface="IBM Plex Sans"/>
              </a:rPr>
              <a:t>01</a:t>
            </a:r>
          </a:p>
        </p:txBody>
      </p:sp>
      <p:grpSp>
        <p:nvGrpSpPr>
          <p:cNvPr name="Group 25" id="25"/>
          <p:cNvGrpSpPr/>
          <p:nvPr/>
        </p:nvGrpSpPr>
        <p:grpSpPr>
          <a:xfrm rot="0">
            <a:off x="730661" y="6737892"/>
            <a:ext cx="16826629" cy="987568"/>
            <a:chOff x="0" y="0"/>
            <a:chExt cx="4294500" cy="252048"/>
          </a:xfrm>
        </p:grpSpPr>
        <p:sp>
          <p:nvSpPr>
            <p:cNvPr name="Freeform 26" id="26"/>
            <p:cNvSpPr/>
            <p:nvPr/>
          </p:nvSpPr>
          <p:spPr>
            <a:xfrm flipH="false" flipV="false" rot="0">
              <a:off x="0" y="0"/>
              <a:ext cx="4294500" cy="252048"/>
            </a:xfrm>
            <a:custGeom>
              <a:avLst/>
              <a:gdLst/>
              <a:ahLst/>
              <a:cxnLst/>
              <a:rect r="r" b="b" t="t" l="l"/>
              <a:pathLst>
                <a:path h="252048" w="4294500">
                  <a:moveTo>
                    <a:pt x="0" y="0"/>
                  </a:moveTo>
                  <a:lnTo>
                    <a:pt x="4294500" y="0"/>
                  </a:lnTo>
                  <a:lnTo>
                    <a:pt x="4294500" y="252048"/>
                  </a:lnTo>
                  <a:lnTo>
                    <a:pt x="0" y="252048"/>
                  </a:lnTo>
                  <a:close/>
                </a:path>
              </a:pathLst>
            </a:custGeom>
            <a:solidFill>
              <a:srgbClr val="F5ECD5"/>
            </a:solidFill>
          </p:spPr>
        </p:sp>
        <p:sp>
          <p:nvSpPr>
            <p:cNvPr name="TextBox 27" id="27"/>
            <p:cNvSpPr txBox="true"/>
            <p:nvPr/>
          </p:nvSpPr>
          <p:spPr>
            <a:xfrm>
              <a:off x="0" y="-38100"/>
              <a:ext cx="4294500" cy="290148"/>
            </a:xfrm>
            <a:prstGeom prst="rect">
              <a:avLst/>
            </a:prstGeom>
          </p:spPr>
          <p:txBody>
            <a:bodyPr anchor="ctr" rtlCol="false" tIns="50800" lIns="50800" bIns="50800" rIns="50800"/>
            <a:lstStyle/>
            <a:p>
              <a:pPr algn="ctr">
                <a:lnSpc>
                  <a:spcPts val="2659"/>
                </a:lnSpc>
                <a:spcBef>
                  <a:spcPct val="0"/>
                </a:spcBef>
              </a:pPr>
            </a:p>
          </p:txBody>
        </p:sp>
      </p:grpSp>
      <p:grpSp>
        <p:nvGrpSpPr>
          <p:cNvPr name="Group 28" id="28"/>
          <p:cNvGrpSpPr/>
          <p:nvPr/>
        </p:nvGrpSpPr>
        <p:grpSpPr>
          <a:xfrm rot="0">
            <a:off x="1098006" y="7112621"/>
            <a:ext cx="250616" cy="252844"/>
            <a:chOff x="0" y="0"/>
            <a:chExt cx="805640" cy="812800"/>
          </a:xfrm>
        </p:grpSpPr>
        <p:sp>
          <p:nvSpPr>
            <p:cNvPr name="Freeform 29" id="29"/>
            <p:cNvSpPr/>
            <p:nvPr/>
          </p:nvSpPr>
          <p:spPr>
            <a:xfrm flipH="false" flipV="false" rot="0">
              <a:off x="0" y="0"/>
              <a:ext cx="805640" cy="812800"/>
            </a:xfrm>
            <a:custGeom>
              <a:avLst/>
              <a:gdLst/>
              <a:ahLst/>
              <a:cxnLst/>
              <a:rect r="r" b="b" t="t" l="l"/>
              <a:pathLst>
                <a:path h="812800" w="805640">
                  <a:moveTo>
                    <a:pt x="402820" y="0"/>
                  </a:moveTo>
                  <a:cubicBezTo>
                    <a:pt x="180349" y="0"/>
                    <a:pt x="0" y="181951"/>
                    <a:pt x="0" y="406400"/>
                  </a:cubicBezTo>
                  <a:cubicBezTo>
                    <a:pt x="0" y="630849"/>
                    <a:pt x="180349" y="812800"/>
                    <a:pt x="402820" y="812800"/>
                  </a:cubicBezTo>
                  <a:cubicBezTo>
                    <a:pt x="625291" y="812800"/>
                    <a:pt x="805640" y="630849"/>
                    <a:pt x="805640" y="406400"/>
                  </a:cubicBezTo>
                  <a:cubicBezTo>
                    <a:pt x="805640" y="181951"/>
                    <a:pt x="625291" y="0"/>
                    <a:pt x="402820" y="0"/>
                  </a:cubicBezTo>
                  <a:close/>
                </a:path>
              </a:pathLst>
            </a:custGeom>
            <a:solidFill>
              <a:srgbClr val="FFFAEC"/>
            </a:solidFill>
            <a:ln w="38100" cap="sq">
              <a:solidFill>
                <a:srgbClr val="578E7E"/>
              </a:solidFill>
              <a:prstDash val="solid"/>
              <a:miter/>
            </a:ln>
          </p:spPr>
        </p:sp>
        <p:sp>
          <p:nvSpPr>
            <p:cNvPr name="TextBox 30" id="30"/>
            <p:cNvSpPr txBox="true"/>
            <p:nvPr/>
          </p:nvSpPr>
          <p:spPr>
            <a:xfrm>
              <a:off x="75529" y="38100"/>
              <a:ext cx="654582" cy="698500"/>
            </a:xfrm>
            <a:prstGeom prst="rect">
              <a:avLst/>
            </a:prstGeom>
          </p:spPr>
          <p:txBody>
            <a:bodyPr anchor="ctr" rtlCol="false" tIns="50800" lIns="50800" bIns="50800" rIns="50800"/>
            <a:lstStyle/>
            <a:p>
              <a:pPr algn="ctr">
                <a:lnSpc>
                  <a:spcPts val="2659"/>
                </a:lnSpc>
              </a:pPr>
            </a:p>
          </p:txBody>
        </p:sp>
      </p:grpSp>
      <p:sp>
        <p:nvSpPr>
          <p:cNvPr name="TextBox 31" id="31"/>
          <p:cNvSpPr txBox="true"/>
          <p:nvPr/>
        </p:nvSpPr>
        <p:spPr>
          <a:xfrm rot="0">
            <a:off x="1691046" y="7026314"/>
            <a:ext cx="11022950" cy="439301"/>
          </a:xfrm>
          <a:prstGeom prst="rect">
            <a:avLst/>
          </a:prstGeom>
        </p:spPr>
        <p:txBody>
          <a:bodyPr anchor="t" rtlCol="false" tIns="0" lIns="0" bIns="0" rIns="0">
            <a:spAutoFit/>
          </a:bodyPr>
          <a:lstStyle/>
          <a:p>
            <a:pPr algn="l" marL="0" indent="0" lvl="0">
              <a:lnSpc>
                <a:spcPts val="3399"/>
              </a:lnSpc>
            </a:pPr>
            <a:r>
              <a:rPr lang="en-US" b="true" sz="3090">
                <a:solidFill>
                  <a:srgbClr val="3D3D3D"/>
                </a:solidFill>
                <a:latin typeface="IBM Plex Sans Medium"/>
                <a:ea typeface="IBM Plex Sans Medium"/>
                <a:cs typeface="IBM Plex Sans Medium"/>
                <a:sym typeface="IBM Plex Sans Medium"/>
              </a:rPr>
              <a:t>Diterapkan rumus: posisi baru = (posisi lama + 13) mod 26.</a:t>
            </a:r>
          </a:p>
        </p:txBody>
      </p:sp>
      <p:sp>
        <p:nvSpPr>
          <p:cNvPr name="TextBox 32" id="32"/>
          <p:cNvSpPr txBox="true"/>
          <p:nvPr/>
        </p:nvSpPr>
        <p:spPr>
          <a:xfrm rot="0">
            <a:off x="15918283" y="7026314"/>
            <a:ext cx="982020" cy="439301"/>
          </a:xfrm>
          <a:prstGeom prst="rect">
            <a:avLst/>
          </a:prstGeom>
        </p:spPr>
        <p:txBody>
          <a:bodyPr anchor="t" rtlCol="false" tIns="0" lIns="0" bIns="0" rIns="0">
            <a:spAutoFit/>
          </a:bodyPr>
          <a:lstStyle/>
          <a:p>
            <a:pPr algn="r" marL="0" indent="0" lvl="0">
              <a:lnSpc>
                <a:spcPts val="3399"/>
              </a:lnSpc>
            </a:pPr>
            <a:r>
              <a:rPr lang="en-US" sz="3090">
                <a:solidFill>
                  <a:srgbClr val="578E7E"/>
                </a:solidFill>
                <a:latin typeface="IBM Plex Sans"/>
                <a:ea typeface="IBM Plex Sans"/>
                <a:cs typeface="IBM Plex Sans"/>
                <a:sym typeface="IBM Plex Sans"/>
              </a:rPr>
              <a:t>02</a:t>
            </a:r>
          </a:p>
        </p:txBody>
      </p:sp>
      <p:grpSp>
        <p:nvGrpSpPr>
          <p:cNvPr name="Group 33" id="33"/>
          <p:cNvGrpSpPr/>
          <p:nvPr/>
        </p:nvGrpSpPr>
        <p:grpSpPr>
          <a:xfrm rot="0">
            <a:off x="730661" y="7977710"/>
            <a:ext cx="16826629" cy="987568"/>
            <a:chOff x="0" y="0"/>
            <a:chExt cx="4294500" cy="252048"/>
          </a:xfrm>
        </p:grpSpPr>
        <p:sp>
          <p:nvSpPr>
            <p:cNvPr name="Freeform 34" id="34"/>
            <p:cNvSpPr/>
            <p:nvPr/>
          </p:nvSpPr>
          <p:spPr>
            <a:xfrm flipH="false" flipV="false" rot="0">
              <a:off x="0" y="0"/>
              <a:ext cx="4294500" cy="252048"/>
            </a:xfrm>
            <a:custGeom>
              <a:avLst/>
              <a:gdLst/>
              <a:ahLst/>
              <a:cxnLst/>
              <a:rect r="r" b="b" t="t" l="l"/>
              <a:pathLst>
                <a:path h="252048" w="4294500">
                  <a:moveTo>
                    <a:pt x="0" y="0"/>
                  </a:moveTo>
                  <a:lnTo>
                    <a:pt x="4294500" y="0"/>
                  </a:lnTo>
                  <a:lnTo>
                    <a:pt x="4294500" y="252048"/>
                  </a:lnTo>
                  <a:lnTo>
                    <a:pt x="0" y="252048"/>
                  </a:lnTo>
                  <a:close/>
                </a:path>
              </a:pathLst>
            </a:custGeom>
            <a:solidFill>
              <a:srgbClr val="F5ECD5"/>
            </a:solidFill>
          </p:spPr>
        </p:sp>
        <p:sp>
          <p:nvSpPr>
            <p:cNvPr name="TextBox 35" id="35"/>
            <p:cNvSpPr txBox="true"/>
            <p:nvPr/>
          </p:nvSpPr>
          <p:spPr>
            <a:xfrm>
              <a:off x="0" y="-38100"/>
              <a:ext cx="4294500" cy="290148"/>
            </a:xfrm>
            <a:prstGeom prst="rect">
              <a:avLst/>
            </a:prstGeom>
          </p:spPr>
          <p:txBody>
            <a:bodyPr anchor="ctr" rtlCol="false" tIns="50800" lIns="50800" bIns="50800" rIns="50800"/>
            <a:lstStyle/>
            <a:p>
              <a:pPr algn="ctr">
                <a:lnSpc>
                  <a:spcPts val="2659"/>
                </a:lnSpc>
                <a:spcBef>
                  <a:spcPct val="0"/>
                </a:spcBef>
              </a:pPr>
            </a:p>
          </p:txBody>
        </p:sp>
      </p:grpSp>
      <p:grpSp>
        <p:nvGrpSpPr>
          <p:cNvPr name="Group 36" id="36"/>
          <p:cNvGrpSpPr/>
          <p:nvPr/>
        </p:nvGrpSpPr>
        <p:grpSpPr>
          <a:xfrm rot="0">
            <a:off x="1098006" y="8352439"/>
            <a:ext cx="250616" cy="252844"/>
            <a:chOff x="0" y="0"/>
            <a:chExt cx="805640" cy="812800"/>
          </a:xfrm>
        </p:grpSpPr>
        <p:sp>
          <p:nvSpPr>
            <p:cNvPr name="Freeform 37" id="37"/>
            <p:cNvSpPr/>
            <p:nvPr/>
          </p:nvSpPr>
          <p:spPr>
            <a:xfrm flipH="false" flipV="false" rot="0">
              <a:off x="0" y="0"/>
              <a:ext cx="805640" cy="812800"/>
            </a:xfrm>
            <a:custGeom>
              <a:avLst/>
              <a:gdLst/>
              <a:ahLst/>
              <a:cxnLst/>
              <a:rect r="r" b="b" t="t" l="l"/>
              <a:pathLst>
                <a:path h="812800" w="805640">
                  <a:moveTo>
                    <a:pt x="402820" y="0"/>
                  </a:moveTo>
                  <a:cubicBezTo>
                    <a:pt x="180349" y="0"/>
                    <a:pt x="0" y="181951"/>
                    <a:pt x="0" y="406400"/>
                  </a:cubicBezTo>
                  <a:cubicBezTo>
                    <a:pt x="0" y="630849"/>
                    <a:pt x="180349" y="812800"/>
                    <a:pt x="402820" y="812800"/>
                  </a:cubicBezTo>
                  <a:cubicBezTo>
                    <a:pt x="625291" y="812800"/>
                    <a:pt x="805640" y="630849"/>
                    <a:pt x="805640" y="406400"/>
                  </a:cubicBezTo>
                  <a:cubicBezTo>
                    <a:pt x="805640" y="181951"/>
                    <a:pt x="625291" y="0"/>
                    <a:pt x="402820" y="0"/>
                  </a:cubicBezTo>
                  <a:close/>
                </a:path>
              </a:pathLst>
            </a:custGeom>
            <a:solidFill>
              <a:srgbClr val="FFFAEC"/>
            </a:solidFill>
            <a:ln w="38100" cap="sq">
              <a:solidFill>
                <a:srgbClr val="578E7E"/>
              </a:solidFill>
              <a:prstDash val="solid"/>
              <a:miter/>
            </a:ln>
          </p:spPr>
        </p:sp>
        <p:sp>
          <p:nvSpPr>
            <p:cNvPr name="TextBox 38" id="38"/>
            <p:cNvSpPr txBox="true"/>
            <p:nvPr/>
          </p:nvSpPr>
          <p:spPr>
            <a:xfrm>
              <a:off x="75529" y="38100"/>
              <a:ext cx="654582" cy="698500"/>
            </a:xfrm>
            <a:prstGeom prst="rect">
              <a:avLst/>
            </a:prstGeom>
          </p:spPr>
          <p:txBody>
            <a:bodyPr anchor="ctr" rtlCol="false" tIns="50800" lIns="50800" bIns="50800" rIns="50800"/>
            <a:lstStyle/>
            <a:p>
              <a:pPr algn="ctr">
                <a:lnSpc>
                  <a:spcPts val="2659"/>
                </a:lnSpc>
              </a:pPr>
            </a:p>
          </p:txBody>
        </p:sp>
      </p:grpSp>
      <p:sp>
        <p:nvSpPr>
          <p:cNvPr name="TextBox 39" id="39"/>
          <p:cNvSpPr txBox="true"/>
          <p:nvPr/>
        </p:nvSpPr>
        <p:spPr>
          <a:xfrm rot="0">
            <a:off x="1691046" y="8266131"/>
            <a:ext cx="8080375" cy="439301"/>
          </a:xfrm>
          <a:prstGeom prst="rect">
            <a:avLst/>
          </a:prstGeom>
        </p:spPr>
        <p:txBody>
          <a:bodyPr anchor="t" rtlCol="false" tIns="0" lIns="0" bIns="0" rIns="0">
            <a:spAutoFit/>
          </a:bodyPr>
          <a:lstStyle/>
          <a:p>
            <a:pPr algn="l" marL="0" indent="0" lvl="0">
              <a:lnSpc>
                <a:spcPts val="3399"/>
              </a:lnSpc>
            </a:pPr>
            <a:r>
              <a:rPr lang="en-US" b="true" sz="3090">
                <a:solidFill>
                  <a:srgbClr val="3D3D3D"/>
                </a:solidFill>
                <a:latin typeface="IBM Plex Sans Medium"/>
                <a:ea typeface="IBM Plex Sans Medium"/>
                <a:cs typeface="IBM Plex Sans Medium"/>
                <a:sym typeface="IBM Plex Sans Medium"/>
              </a:rPr>
              <a:t>Spasi dan karakter non-huruf tidak diubah.</a:t>
            </a:r>
          </a:p>
        </p:txBody>
      </p:sp>
      <p:sp>
        <p:nvSpPr>
          <p:cNvPr name="TextBox 40" id="40"/>
          <p:cNvSpPr txBox="true"/>
          <p:nvPr/>
        </p:nvSpPr>
        <p:spPr>
          <a:xfrm rot="0">
            <a:off x="15918283" y="8266131"/>
            <a:ext cx="982020" cy="439301"/>
          </a:xfrm>
          <a:prstGeom prst="rect">
            <a:avLst/>
          </a:prstGeom>
        </p:spPr>
        <p:txBody>
          <a:bodyPr anchor="t" rtlCol="false" tIns="0" lIns="0" bIns="0" rIns="0">
            <a:spAutoFit/>
          </a:bodyPr>
          <a:lstStyle/>
          <a:p>
            <a:pPr algn="r" marL="0" indent="0" lvl="0">
              <a:lnSpc>
                <a:spcPts val="3399"/>
              </a:lnSpc>
            </a:pPr>
            <a:r>
              <a:rPr lang="en-US" sz="3090">
                <a:solidFill>
                  <a:srgbClr val="578E7E"/>
                </a:solidFill>
                <a:latin typeface="IBM Plex Sans"/>
                <a:ea typeface="IBM Plex Sans"/>
                <a:cs typeface="IBM Plex Sans"/>
                <a:sym typeface="IBM Plex Sans"/>
              </a:rPr>
              <a:t>03</a:t>
            </a:r>
          </a:p>
        </p:txBody>
      </p:sp>
      <p:sp>
        <p:nvSpPr>
          <p:cNvPr name="Freeform 41" id="41"/>
          <p:cNvSpPr/>
          <p:nvPr/>
        </p:nvSpPr>
        <p:spPr>
          <a:xfrm flipH="false" flipV="false" rot="0">
            <a:off x="9771421" y="1532298"/>
            <a:ext cx="7785869" cy="3775277"/>
          </a:xfrm>
          <a:custGeom>
            <a:avLst/>
            <a:gdLst/>
            <a:ahLst/>
            <a:cxnLst/>
            <a:rect r="r" b="b" t="t" l="l"/>
            <a:pathLst>
              <a:path h="3775277" w="7785869">
                <a:moveTo>
                  <a:pt x="0" y="0"/>
                </a:moveTo>
                <a:lnTo>
                  <a:pt x="7785869" y="0"/>
                </a:lnTo>
                <a:lnTo>
                  <a:pt x="7785869" y="3775277"/>
                </a:lnTo>
                <a:lnTo>
                  <a:pt x="0" y="3775277"/>
                </a:lnTo>
                <a:lnTo>
                  <a:pt x="0" y="0"/>
                </a:lnTo>
                <a:close/>
              </a:path>
            </a:pathLst>
          </a:custGeom>
          <a:blipFill>
            <a:blip r:embed="rId11"/>
            <a:stretch>
              <a:fillRect l="0" t="0" r="0" b="0"/>
            </a:stretch>
          </a:blipFill>
        </p:spPr>
      </p:sp>
      <p:sp>
        <p:nvSpPr>
          <p:cNvPr name="TextBox 42" id="42"/>
          <p:cNvSpPr txBox="true"/>
          <p:nvPr/>
        </p:nvSpPr>
        <p:spPr>
          <a:xfrm rot="0">
            <a:off x="730661" y="2700739"/>
            <a:ext cx="6543697" cy="1111411"/>
          </a:xfrm>
          <a:prstGeom prst="rect">
            <a:avLst/>
          </a:prstGeom>
        </p:spPr>
        <p:txBody>
          <a:bodyPr anchor="t" rtlCol="false" tIns="0" lIns="0" bIns="0" rIns="0">
            <a:spAutoFit/>
          </a:bodyPr>
          <a:lstStyle/>
          <a:p>
            <a:pPr algn="just" marL="0" indent="0" lvl="0">
              <a:lnSpc>
                <a:spcPts val="8584"/>
              </a:lnSpc>
            </a:pPr>
            <a:r>
              <a:rPr lang="en-US" b="true" sz="7804">
                <a:solidFill>
                  <a:srgbClr val="FFFAEC"/>
                </a:solidFill>
                <a:latin typeface="IBM Plex Sans Bold"/>
                <a:ea typeface="IBM Plex Sans Bold"/>
                <a:cs typeface="IBM Plex Sans Bold"/>
                <a:sym typeface="IBM Plex Sans Bold"/>
              </a:rPr>
              <a:t>Proses ROT13</a:t>
            </a:r>
          </a:p>
        </p:txBody>
      </p:sp>
      <p:sp>
        <p:nvSpPr>
          <p:cNvPr name="TextBox 43" id="43"/>
          <p:cNvSpPr txBox="true"/>
          <p:nvPr/>
        </p:nvSpPr>
        <p:spPr>
          <a:xfrm rot="0">
            <a:off x="8017505" y="7646993"/>
            <a:ext cx="471011" cy="439301"/>
          </a:xfrm>
          <a:prstGeom prst="rect">
            <a:avLst/>
          </a:prstGeom>
        </p:spPr>
        <p:txBody>
          <a:bodyPr anchor="t" rtlCol="false" tIns="0" lIns="0" bIns="0" rIns="0">
            <a:spAutoFit/>
          </a:bodyPr>
          <a:lstStyle/>
          <a:p>
            <a:pPr algn="r" marL="0" indent="0" lvl="0">
              <a:lnSpc>
                <a:spcPts val="3399"/>
              </a:lnSpc>
            </a:pPr>
            <a:r>
              <a:rPr lang="en-US" sz="3090">
                <a:solidFill>
                  <a:srgbClr val="578E7E"/>
                </a:solidFill>
                <a:latin typeface="IBM Plex Sans"/>
                <a:ea typeface="IBM Plex Sans"/>
                <a:cs typeface="IBM Plex Sans"/>
                <a:sym typeface="IBM Plex Sans"/>
              </a:rPr>
              <a:t>06</a:t>
            </a:r>
          </a:p>
        </p:txBody>
      </p:sp>
      <p:sp>
        <p:nvSpPr>
          <p:cNvPr name="TextBox 44" id="44"/>
          <p:cNvSpPr txBox="true"/>
          <p:nvPr/>
        </p:nvSpPr>
        <p:spPr>
          <a:xfrm rot="0">
            <a:off x="16719239" y="666297"/>
            <a:ext cx="838051" cy="387347"/>
          </a:xfrm>
          <a:prstGeom prst="rect">
            <a:avLst/>
          </a:prstGeom>
        </p:spPr>
        <p:txBody>
          <a:bodyPr anchor="t" rtlCol="false" tIns="0" lIns="0" bIns="0" rIns="0">
            <a:spAutoFit/>
          </a:bodyPr>
          <a:lstStyle/>
          <a:p>
            <a:pPr algn="just" marL="0" indent="0" lvl="0">
              <a:lnSpc>
                <a:spcPts val="3024"/>
              </a:lnSpc>
            </a:pPr>
            <a:r>
              <a:rPr lang="en-US" b="true" sz="2749">
                <a:solidFill>
                  <a:srgbClr val="FFFFFF"/>
                </a:solidFill>
                <a:latin typeface="IBM Plex Sans Medium"/>
                <a:ea typeface="IBM Plex Sans Medium"/>
                <a:cs typeface="IBM Plex Sans Medium"/>
                <a:sym typeface="IBM Plex Sans Medium"/>
              </a:rPr>
              <a:t>2025</a:t>
            </a:r>
          </a:p>
        </p:txBody>
      </p:sp>
      <p:sp>
        <p:nvSpPr>
          <p:cNvPr name="TextBox 45" id="45"/>
          <p:cNvSpPr txBox="true"/>
          <p:nvPr/>
        </p:nvSpPr>
        <p:spPr>
          <a:xfrm rot="0">
            <a:off x="708032" y="9249383"/>
            <a:ext cx="419100" cy="387347"/>
          </a:xfrm>
          <a:prstGeom prst="rect">
            <a:avLst/>
          </a:prstGeom>
        </p:spPr>
        <p:txBody>
          <a:bodyPr anchor="t" rtlCol="false" tIns="0" lIns="0" bIns="0" rIns="0">
            <a:spAutoFit/>
          </a:bodyPr>
          <a:lstStyle/>
          <a:p>
            <a:pPr algn="just" marL="0" indent="0" lvl="0">
              <a:lnSpc>
                <a:spcPts val="3024"/>
              </a:lnSpc>
            </a:pPr>
            <a:r>
              <a:rPr lang="en-US" b="true" sz="2749">
                <a:solidFill>
                  <a:srgbClr val="FFFFFF"/>
                </a:solidFill>
                <a:latin typeface="IBM Plex Sans Medium"/>
                <a:ea typeface="IBM Plex Sans Medium"/>
                <a:cs typeface="IBM Plex Sans Medium"/>
                <a:sym typeface="IBM Plex Sans Medium"/>
              </a:rPr>
              <a:t>06</a:t>
            </a:r>
          </a:p>
        </p:txBody>
      </p:sp>
      <p:sp>
        <p:nvSpPr>
          <p:cNvPr name="TextBox 46" id="46"/>
          <p:cNvSpPr txBox="true"/>
          <p:nvPr/>
        </p:nvSpPr>
        <p:spPr>
          <a:xfrm rot="0">
            <a:off x="14045433" y="9646255"/>
            <a:ext cx="3511906" cy="302895"/>
          </a:xfrm>
          <a:prstGeom prst="rect">
            <a:avLst/>
          </a:prstGeom>
        </p:spPr>
        <p:txBody>
          <a:bodyPr anchor="t" rtlCol="false" tIns="0" lIns="0" bIns="0" rIns="0">
            <a:spAutoFit/>
          </a:bodyPr>
          <a:lstStyle/>
          <a:p>
            <a:pPr algn="r" marL="0" indent="0" lvl="0">
              <a:lnSpc>
                <a:spcPts val="2310"/>
              </a:lnSpc>
            </a:pPr>
            <a:r>
              <a:rPr lang="en-US" b="true" sz="2100">
                <a:solidFill>
                  <a:srgbClr val="FFFFFF"/>
                </a:solidFill>
                <a:latin typeface="IBM Plex Sans Medium"/>
                <a:ea typeface="IBM Plex Sans Medium"/>
                <a:cs typeface="IBM Plex Sans Medium"/>
                <a:sym typeface="IBM Plex Sans Medium"/>
              </a:rPr>
              <a:t>KRIPTOGRAFI - Kelompok 2</a:t>
            </a:r>
          </a:p>
        </p:txBody>
      </p:sp>
    </p:spTree>
  </p:cSld>
  <p:clrMapOvr>
    <a:masterClrMapping/>
  </p:clrMapOvr>
  <p:transition spd="slow">
    <p:push dir="l"/>
  </p:transition>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578E7E"/>
        </a:solidFill>
      </p:bgPr>
    </p:bg>
    <p:spTree>
      <p:nvGrpSpPr>
        <p:cNvPr id="1" name=""/>
        <p:cNvGrpSpPr/>
        <p:nvPr/>
      </p:nvGrpSpPr>
      <p:grpSpPr>
        <a:xfrm>
          <a:off x="0" y="0"/>
          <a:ext cx="0" cy="0"/>
          <a:chOff x="0" y="0"/>
          <a:chExt cx="0" cy="0"/>
        </a:xfrm>
      </p:grpSpPr>
      <p:grpSp>
        <p:nvGrpSpPr>
          <p:cNvPr name="Group 2" id="2"/>
          <p:cNvGrpSpPr/>
          <p:nvPr/>
        </p:nvGrpSpPr>
        <p:grpSpPr>
          <a:xfrm rot="0">
            <a:off x="-2097799" y="-1981899"/>
            <a:ext cx="5999546" cy="5999546"/>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5ECD5">
                  <a:alpha val="9804"/>
                </a:srgbClr>
              </a:solidFill>
              <a:prstDash val="solid"/>
              <a:miter/>
            </a:ln>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2713996" y="8965278"/>
            <a:ext cx="4992839" cy="4992839"/>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809625" cap="sq">
              <a:solidFill>
                <a:srgbClr val="F5ECD5">
                  <a:alpha val="9804"/>
                </a:srgbClr>
              </a:solidFill>
              <a:prstDash val="solid"/>
              <a:miter/>
            </a:ln>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10838994" y="2088239"/>
            <a:ext cx="8261395" cy="6591289"/>
            <a:chOff x="0" y="0"/>
            <a:chExt cx="2175841" cy="1735977"/>
          </a:xfrm>
        </p:grpSpPr>
        <p:sp>
          <p:nvSpPr>
            <p:cNvPr name="Freeform 9" id="9"/>
            <p:cNvSpPr/>
            <p:nvPr/>
          </p:nvSpPr>
          <p:spPr>
            <a:xfrm flipH="false" flipV="false" rot="0">
              <a:off x="0" y="0"/>
              <a:ext cx="2175841" cy="1735977"/>
            </a:xfrm>
            <a:custGeom>
              <a:avLst/>
              <a:gdLst/>
              <a:ahLst/>
              <a:cxnLst/>
              <a:rect r="r" b="b" t="t" l="l"/>
              <a:pathLst>
                <a:path h="1735977" w="2175841">
                  <a:moveTo>
                    <a:pt x="0" y="0"/>
                  </a:moveTo>
                  <a:lnTo>
                    <a:pt x="2175841" y="0"/>
                  </a:lnTo>
                  <a:lnTo>
                    <a:pt x="2175841" y="1735977"/>
                  </a:lnTo>
                  <a:lnTo>
                    <a:pt x="0" y="1735977"/>
                  </a:lnTo>
                  <a:close/>
                </a:path>
              </a:pathLst>
            </a:custGeom>
            <a:solidFill>
              <a:srgbClr val="F5ECD5"/>
            </a:solidFill>
          </p:spPr>
        </p:sp>
        <p:sp>
          <p:nvSpPr>
            <p:cNvPr name="TextBox 10" id="10"/>
            <p:cNvSpPr txBox="true"/>
            <p:nvPr/>
          </p:nvSpPr>
          <p:spPr>
            <a:xfrm>
              <a:off x="0" y="-38100"/>
              <a:ext cx="2175841" cy="1774077"/>
            </a:xfrm>
            <a:prstGeom prst="rect">
              <a:avLst/>
            </a:prstGeom>
          </p:spPr>
          <p:txBody>
            <a:bodyPr anchor="ctr" rtlCol="false" tIns="50800" lIns="50800" bIns="50800" rIns="50800"/>
            <a:lstStyle/>
            <a:p>
              <a:pPr algn="ctr">
                <a:lnSpc>
                  <a:spcPts val="2659"/>
                </a:lnSpc>
                <a:spcBef>
                  <a:spcPct val="0"/>
                </a:spcBef>
              </a:pPr>
            </a:p>
          </p:txBody>
        </p:sp>
      </p:grpSp>
      <p:grpSp>
        <p:nvGrpSpPr>
          <p:cNvPr name="Group 11" id="11"/>
          <p:cNvGrpSpPr/>
          <p:nvPr/>
        </p:nvGrpSpPr>
        <p:grpSpPr>
          <a:xfrm rot="0">
            <a:off x="740469" y="3178342"/>
            <a:ext cx="6267625" cy="831311"/>
            <a:chOff x="0" y="0"/>
            <a:chExt cx="1599626" cy="212168"/>
          </a:xfrm>
        </p:grpSpPr>
        <p:sp>
          <p:nvSpPr>
            <p:cNvPr name="Freeform 12" id="12"/>
            <p:cNvSpPr/>
            <p:nvPr/>
          </p:nvSpPr>
          <p:spPr>
            <a:xfrm flipH="false" flipV="false" rot="0">
              <a:off x="0" y="0"/>
              <a:ext cx="1599626" cy="212168"/>
            </a:xfrm>
            <a:custGeom>
              <a:avLst/>
              <a:gdLst/>
              <a:ahLst/>
              <a:cxnLst/>
              <a:rect r="r" b="b" t="t" l="l"/>
              <a:pathLst>
                <a:path h="212168" w="1599626">
                  <a:moveTo>
                    <a:pt x="0" y="0"/>
                  </a:moveTo>
                  <a:lnTo>
                    <a:pt x="1599626" y="0"/>
                  </a:lnTo>
                  <a:lnTo>
                    <a:pt x="1599626" y="212168"/>
                  </a:lnTo>
                  <a:lnTo>
                    <a:pt x="0" y="212168"/>
                  </a:lnTo>
                  <a:close/>
                </a:path>
              </a:pathLst>
            </a:custGeom>
            <a:solidFill>
              <a:srgbClr val="F5ECD5"/>
            </a:solidFill>
          </p:spPr>
        </p:sp>
        <p:sp>
          <p:nvSpPr>
            <p:cNvPr name="TextBox 13" id="13"/>
            <p:cNvSpPr txBox="true"/>
            <p:nvPr/>
          </p:nvSpPr>
          <p:spPr>
            <a:xfrm>
              <a:off x="0" y="-38100"/>
              <a:ext cx="1599626" cy="250268"/>
            </a:xfrm>
            <a:prstGeom prst="rect">
              <a:avLst/>
            </a:prstGeom>
          </p:spPr>
          <p:txBody>
            <a:bodyPr anchor="ctr" rtlCol="false" tIns="50800" lIns="50800" bIns="50800" rIns="50800"/>
            <a:lstStyle/>
            <a:p>
              <a:pPr algn="ctr">
                <a:lnSpc>
                  <a:spcPts val="2659"/>
                </a:lnSpc>
                <a:spcBef>
                  <a:spcPct val="0"/>
                </a:spcBef>
              </a:pPr>
            </a:p>
          </p:txBody>
        </p:sp>
      </p:grpSp>
      <p:sp>
        <p:nvSpPr>
          <p:cNvPr name="AutoShape 14" id="14"/>
          <p:cNvSpPr/>
          <p:nvPr/>
        </p:nvSpPr>
        <p:spPr>
          <a:xfrm flipV="true">
            <a:off x="730661" y="1357578"/>
            <a:ext cx="16826678" cy="0"/>
          </a:xfrm>
          <a:prstGeom prst="line">
            <a:avLst/>
          </a:prstGeom>
          <a:ln cap="flat" w="28575">
            <a:solidFill>
              <a:srgbClr val="FFFFFF"/>
            </a:solidFill>
            <a:prstDash val="solid"/>
            <a:headEnd type="none" len="sm" w="sm"/>
            <a:tailEnd type="none" len="sm" w="sm"/>
          </a:ln>
        </p:spPr>
      </p:sp>
      <p:sp>
        <p:nvSpPr>
          <p:cNvPr name="AutoShape 15" id="15"/>
          <p:cNvSpPr/>
          <p:nvPr/>
        </p:nvSpPr>
        <p:spPr>
          <a:xfrm flipV="true">
            <a:off x="1549816" y="9428769"/>
            <a:ext cx="16007523" cy="0"/>
          </a:xfrm>
          <a:prstGeom prst="line">
            <a:avLst/>
          </a:prstGeom>
          <a:ln cap="flat" w="28575">
            <a:solidFill>
              <a:srgbClr val="FFFFFF"/>
            </a:solidFill>
            <a:prstDash val="solid"/>
            <a:headEnd type="diamond" len="lg" w="lg"/>
            <a:tailEnd type="none" len="sm" w="sm"/>
          </a:ln>
        </p:spPr>
      </p:sp>
      <p:grpSp>
        <p:nvGrpSpPr>
          <p:cNvPr name="Group 16" id="16"/>
          <p:cNvGrpSpPr/>
          <p:nvPr/>
        </p:nvGrpSpPr>
        <p:grpSpPr>
          <a:xfrm rot="0">
            <a:off x="730661" y="591200"/>
            <a:ext cx="4517010" cy="508967"/>
            <a:chOff x="0" y="0"/>
            <a:chExt cx="6022679" cy="678623"/>
          </a:xfrm>
        </p:grpSpPr>
        <p:sp>
          <p:nvSpPr>
            <p:cNvPr name="Freeform 17" id="17"/>
            <p:cNvSpPr/>
            <p:nvPr/>
          </p:nvSpPr>
          <p:spPr>
            <a:xfrm flipH="false" flipV="false" rot="0">
              <a:off x="0" y="0"/>
              <a:ext cx="678623" cy="678623"/>
            </a:xfrm>
            <a:custGeom>
              <a:avLst/>
              <a:gdLst/>
              <a:ahLst/>
              <a:cxnLst/>
              <a:rect r="r" b="b" t="t" l="l"/>
              <a:pathLst>
                <a:path h="678623" w="678623">
                  <a:moveTo>
                    <a:pt x="0" y="0"/>
                  </a:moveTo>
                  <a:lnTo>
                    <a:pt x="678623" y="0"/>
                  </a:lnTo>
                  <a:lnTo>
                    <a:pt x="678623" y="678623"/>
                  </a:lnTo>
                  <a:lnTo>
                    <a:pt x="0" y="678623"/>
                  </a:lnTo>
                  <a:lnTo>
                    <a:pt x="0" y="0"/>
                  </a:lnTo>
                  <a:close/>
                </a:path>
              </a:pathLst>
            </a:custGeom>
            <a:blipFill>
              <a:blip r:embed="rId2"/>
              <a:stretch>
                <a:fillRect l="0" t="0" r="0" b="0"/>
              </a:stretch>
            </a:blipFill>
          </p:spPr>
        </p:sp>
        <p:sp>
          <p:nvSpPr>
            <p:cNvPr name="TextBox 18" id="18"/>
            <p:cNvSpPr txBox="true"/>
            <p:nvPr/>
          </p:nvSpPr>
          <p:spPr>
            <a:xfrm rot="0">
              <a:off x="760514" y="90605"/>
              <a:ext cx="5262166" cy="525988"/>
            </a:xfrm>
            <a:prstGeom prst="rect">
              <a:avLst/>
            </a:prstGeom>
          </p:spPr>
          <p:txBody>
            <a:bodyPr anchor="t" rtlCol="false" tIns="0" lIns="0" bIns="0" rIns="0">
              <a:spAutoFit/>
            </a:bodyPr>
            <a:lstStyle/>
            <a:p>
              <a:pPr algn="r" marL="0" indent="0" lvl="0">
                <a:lnSpc>
                  <a:spcPts val="3024"/>
                </a:lnSpc>
              </a:pPr>
              <a:r>
                <a:rPr lang="en-US" b="true" sz="2749">
                  <a:solidFill>
                    <a:srgbClr val="FFFFFF"/>
                  </a:solidFill>
                  <a:latin typeface="IBM Plex Sans Medium"/>
                  <a:ea typeface="IBM Plex Sans Medium"/>
                  <a:cs typeface="IBM Plex Sans Medium"/>
                  <a:sym typeface="IBM Plex Sans Medium"/>
                </a:rPr>
                <a:t>Universitas Islam Balitar</a:t>
              </a:r>
            </a:p>
          </p:txBody>
        </p:sp>
      </p:grpSp>
      <p:sp>
        <p:nvSpPr>
          <p:cNvPr name="Freeform 19" id="19"/>
          <p:cNvSpPr/>
          <p:nvPr/>
        </p:nvSpPr>
        <p:spPr>
          <a:xfrm flipH="false" flipV="false" rot="0">
            <a:off x="11064055" y="2327512"/>
            <a:ext cx="7223945" cy="6131323"/>
          </a:xfrm>
          <a:custGeom>
            <a:avLst/>
            <a:gdLst/>
            <a:ahLst/>
            <a:cxnLst/>
            <a:rect r="r" b="b" t="t" l="l"/>
            <a:pathLst>
              <a:path h="6131323" w="7223945">
                <a:moveTo>
                  <a:pt x="0" y="0"/>
                </a:moveTo>
                <a:lnTo>
                  <a:pt x="7223945" y="0"/>
                </a:lnTo>
                <a:lnTo>
                  <a:pt x="7223945" y="6131323"/>
                </a:lnTo>
                <a:lnTo>
                  <a:pt x="0" y="6131323"/>
                </a:lnTo>
                <a:lnTo>
                  <a:pt x="0" y="0"/>
                </a:lnTo>
                <a:close/>
              </a:path>
            </a:pathLst>
          </a:custGeom>
          <a:blipFill>
            <a:blip r:embed="rId3"/>
            <a:stretch>
              <a:fillRect l="0" t="0" r="0" b="0"/>
            </a:stretch>
          </a:blipFill>
        </p:spPr>
      </p:sp>
      <p:sp>
        <p:nvSpPr>
          <p:cNvPr name="TextBox 20" id="20"/>
          <p:cNvSpPr txBox="true"/>
          <p:nvPr/>
        </p:nvSpPr>
        <p:spPr>
          <a:xfrm rot="0">
            <a:off x="730661" y="1895481"/>
            <a:ext cx="6068863" cy="1111411"/>
          </a:xfrm>
          <a:prstGeom prst="rect">
            <a:avLst/>
          </a:prstGeom>
        </p:spPr>
        <p:txBody>
          <a:bodyPr anchor="t" rtlCol="false" tIns="0" lIns="0" bIns="0" rIns="0">
            <a:spAutoFit/>
          </a:bodyPr>
          <a:lstStyle/>
          <a:p>
            <a:pPr algn="just" marL="0" indent="0" lvl="0">
              <a:lnSpc>
                <a:spcPts val="8584"/>
              </a:lnSpc>
            </a:pPr>
            <a:r>
              <a:rPr lang="en-US" b="true" sz="7804">
                <a:solidFill>
                  <a:srgbClr val="FFFAEC"/>
                </a:solidFill>
                <a:latin typeface="IBM Plex Sans Bold"/>
                <a:ea typeface="IBM Plex Sans Bold"/>
                <a:cs typeface="IBM Plex Sans Bold"/>
                <a:sym typeface="IBM Plex Sans Bold"/>
              </a:rPr>
              <a:t>Pembahasan</a:t>
            </a:r>
          </a:p>
        </p:txBody>
      </p:sp>
      <p:sp>
        <p:nvSpPr>
          <p:cNvPr name="TextBox 21" id="21"/>
          <p:cNvSpPr txBox="true"/>
          <p:nvPr/>
        </p:nvSpPr>
        <p:spPr>
          <a:xfrm rot="0">
            <a:off x="1706522" y="3377493"/>
            <a:ext cx="4963120" cy="471109"/>
          </a:xfrm>
          <a:prstGeom prst="rect">
            <a:avLst/>
          </a:prstGeom>
        </p:spPr>
        <p:txBody>
          <a:bodyPr anchor="t" rtlCol="false" tIns="0" lIns="0" bIns="0" rIns="0">
            <a:spAutoFit/>
          </a:bodyPr>
          <a:lstStyle/>
          <a:p>
            <a:pPr algn="l" marL="0" indent="0" lvl="0">
              <a:lnSpc>
                <a:spcPts val="3679"/>
              </a:lnSpc>
            </a:pPr>
            <a:r>
              <a:rPr lang="en-US" b="true" sz="3345">
                <a:solidFill>
                  <a:srgbClr val="578E7E"/>
                </a:solidFill>
                <a:latin typeface="IBM Plex Sans Medium"/>
                <a:ea typeface="IBM Plex Sans Medium"/>
                <a:cs typeface="IBM Plex Sans Medium"/>
                <a:sym typeface="IBM Plex Sans Medium"/>
              </a:rPr>
              <a:t>Penjelasan Fungsi ROT13</a:t>
            </a:r>
          </a:p>
        </p:txBody>
      </p:sp>
      <p:sp>
        <p:nvSpPr>
          <p:cNvPr name="TextBox 22" id="22"/>
          <p:cNvSpPr txBox="true"/>
          <p:nvPr/>
        </p:nvSpPr>
        <p:spPr>
          <a:xfrm rot="0">
            <a:off x="740469" y="4417697"/>
            <a:ext cx="9368564" cy="2560242"/>
          </a:xfrm>
          <a:prstGeom prst="rect">
            <a:avLst/>
          </a:prstGeom>
        </p:spPr>
        <p:txBody>
          <a:bodyPr anchor="t" rtlCol="false" tIns="0" lIns="0" bIns="0" rIns="0">
            <a:spAutoFit/>
          </a:bodyPr>
          <a:lstStyle/>
          <a:p>
            <a:pPr algn="just">
              <a:lnSpc>
                <a:spcPts val="3406"/>
              </a:lnSpc>
            </a:pPr>
            <a:r>
              <a:rPr lang="en-US" sz="2450">
                <a:solidFill>
                  <a:srgbClr val="F5ECD5"/>
                </a:solidFill>
                <a:latin typeface="IBM Plex Sans"/>
                <a:ea typeface="IBM Plex Sans"/>
                <a:cs typeface="IBM Plex Sans"/>
                <a:sym typeface="IBM Plex Sans"/>
              </a:rPr>
              <a:t>Fungsi rot13() bekerja dengan membaca setiap karakter pada teks, mengubah huruf ke kapital, kemudian jika huruf tersebut merupakan alfabet maka posisinya digeser 13 langkah dalam alfabet menggunakan perhitungan ASCII, sedangkan spasi akan dibiarkan tetap. Hasil dari pergeseran huruf tersebut dikembalikan sebagai teks yang sudah terenkripsi atau terdekripsi.</a:t>
            </a:r>
          </a:p>
        </p:txBody>
      </p:sp>
      <p:sp>
        <p:nvSpPr>
          <p:cNvPr name="TextBox 23" id="23"/>
          <p:cNvSpPr txBox="true"/>
          <p:nvPr/>
        </p:nvSpPr>
        <p:spPr>
          <a:xfrm rot="0">
            <a:off x="16719239" y="666297"/>
            <a:ext cx="838051" cy="387347"/>
          </a:xfrm>
          <a:prstGeom prst="rect">
            <a:avLst/>
          </a:prstGeom>
        </p:spPr>
        <p:txBody>
          <a:bodyPr anchor="t" rtlCol="false" tIns="0" lIns="0" bIns="0" rIns="0">
            <a:spAutoFit/>
          </a:bodyPr>
          <a:lstStyle/>
          <a:p>
            <a:pPr algn="just" marL="0" indent="0" lvl="0">
              <a:lnSpc>
                <a:spcPts val="3024"/>
              </a:lnSpc>
            </a:pPr>
            <a:r>
              <a:rPr lang="en-US" b="true" sz="2749">
                <a:solidFill>
                  <a:srgbClr val="FFFFFF"/>
                </a:solidFill>
                <a:latin typeface="IBM Plex Sans Medium"/>
                <a:ea typeface="IBM Plex Sans Medium"/>
                <a:cs typeface="IBM Plex Sans Medium"/>
                <a:sym typeface="IBM Plex Sans Medium"/>
              </a:rPr>
              <a:t>2025</a:t>
            </a:r>
          </a:p>
        </p:txBody>
      </p:sp>
      <p:sp>
        <p:nvSpPr>
          <p:cNvPr name="TextBox 24" id="24"/>
          <p:cNvSpPr txBox="true"/>
          <p:nvPr/>
        </p:nvSpPr>
        <p:spPr>
          <a:xfrm rot="0">
            <a:off x="708032" y="9249383"/>
            <a:ext cx="419100" cy="387347"/>
          </a:xfrm>
          <a:prstGeom prst="rect">
            <a:avLst/>
          </a:prstGeom>
        </p:spPr>
        <p:txBody>
          <a:bodyPr anchor="t" rtlCol="false" tIns="0" lIns="0" bIns="0" rIns="0">
            <a:spAutoFit/>
          </a:bodyPr>
          <a:lstStyle/>
          <a:p>
            <a:pPr algn="just" marL="0" indent="0" lvl="0">
              <a:lnSpc>
                <a:spcPts val="3024"/>
              </a:lnSpc>
            </a:pPr>
            <a:r>
              <a:rPr lang="en-US" b="true" sz="2749">
                <a:solidFill>
                  <a:srgbClr val="FFFFFF"/>
                </a:solidFill>
                <a:latin typeface="IBM Plex Sans Medium"/>
                <a:ea typeface="IBM Plex Sans Medium"/>
                <a:cs typeface="IBM Plex Sans Medium"/>
                <a:sym typeface="IBM Plex Sans Medium"/>
              </a:rPr>
              <a:t>07</a:t>
            </a:r>
          </a:p>
        </p:txBody>
      </p:sp>
      <p:sp>
        <p:nvSpPr>
          <p:cNvPr name="TextBox 25" id="25"/>
          <p:cNvSpPr txBox="true"/>
          <p:nvPr/>
        </p:nvSpPr>
        <p:spPr>
          <a:xfrm rot="0">
            <a:off x="14045433" y="9646255"/>
            <a:ext cx="3511906" cy="302895"/>
          </a:xfrm>
          <a:prstGeom prst="rect">
            <a:avLst/>
          </a:prstGeom>
        </p:spPr>
        <p:txBody>
          <a:bodyPr anchor="t" rtlCol="false" tIns="0" lIns="0" bIns="0" rIns="0">
            <a:spAutoFit/>
          </a:bodyPr>
          <a:lstStyle/>
          <a:p>
            <a:pPr algn="r" marL="0" indent="0" lvl="0">
              <a:lnSpc>
                <a:spcPts val="2310"/>
              </a:lnSpc>
            </a:pPr>
            <a:r>
              <a:rPr lang="en-US" b="true" sz="2100">
                <a:solidFill>
                  <a:srgbClr val="FFFFFF"/>
                </a:solidFill>
                <a:latin typeface="IBM Plex Sans Medium"/>
                <a:ea typeface="IBM Plex Sans Medium"/>
                <a:cs typeface="IBM Plex Sans Medium"/>
                <a:sym typeface="IBM Plex Sans Medium"/>
              </a:rPr>
              <a:t>KRIPTOGRAFI - Kelompok 2</a:t>
            </a:r>
          </a:p>
        </p:txBody>
      </p:sp>
      <p:grpSp>
        <p:nvGrpSpPr>
          <p:cNvPr name="Group 26" id="26"/>
          <p:cNvGrpSpPr/>
          <p:nvPr/>
        </p:nvGrpSpPr>
        <p:grpSpPr>
          <a:xfrm rot="0">
            <a:off x="1098940" y="3473617"/>
            <a:ext cx="252844" cy="252844"/>
            <a:chOff x="0" y="0"/>
            <a:chExt cx="812800" cy="812800"/>
          </a:xfrm>
        </p:grpSpPr>
        <p:sp>
          <p:nvSpPr>
            <p:cNvPr name="Freeform 27" id="2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C"/>
            </a:solidFill>
            <a:ln w="38100" cap="sq">
              <a:solidFill>
                <a:srgbClr val="578E7E"/>
              </a:solidFill>
              <a:prstDash val="solid"/>
              <a:miter/>
            </a:ln>
          </p:spPr>
        </p:sp>
        <p:sp>
          <p:nvSpPr>
            <p:cNvPr name="TextBox 28" id="28"/>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Tree>
  </p:cSld>
  <p:clrMapOvr>
    <a:masterClrMapping/>
  </p:clrMapOvr>
  <p:transition spd="fast">
    <p:cover dir="u"/>
  </p:transition>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578E7E"/>
        </a:solidFill>
      </p:bgPr>
    </p:bg>
    <p:spTree>
      <p:nvGrpSpPr>
        <p:cNvPr id="1" name=""/>
        <p:cNvGrpSpPr/>
        <p:nvPr/>
      </p:nvGrpSpPr>
      <p:grpSpPr>
        <a:xfrm>
          <a:off x="0" y="0"/>
          <a:ext cx="0" cy="0"/>
          <a:chOff x="0" y="0"/>
          <a:chExt cx="0" cy="0"/>
        </a:xfrm>
      </p:grpSpPr>
      <p:grpSp>
        <p:nvGrpSpPr>
          <p:cNvPr name="Group 2" id="2"/>
          <p:cNvGrpSpPr/>
          <p:nvPr/>
        </p:nvGrpSpPr>
        <p:grpSpPr>
          <a:xfrm rot="0">
            <a:off x="-2097799" y="-1981899"/>
            <a:ext cx="5999546" cy="5999546"/>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5ECD5">
                  <a:alpha val="9804"/>
                </a:srgbClr>
              </a:solidFill>
              <a:prstDash val="solid"/>
              <a:miter/>
            </a:ln>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2713996" y="8965278"/>
            <a:ext cx="4992839" cy="4992839"/>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809625" cap="sq">
              <a:solidFill>
                <a:srgbClr val="F5ECD5">
                  <a:alpha val="9804"/>
                </a:srgbClr>
              </a:solidFill>
              <a:prstDash val="solid"/>
              <a:miter/>
            </a:ln>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8769971" y="3006892"/>
            <a:ext cx="10330418" cy="5958386"/>
            <a:chOff x="0" y="0"/>
            <a:chExt cx="2720769" cy="1569287"/>
          </a:xfrm>
        </p:grpSpPr>
        <p:sp>
          <p:nvSpPr>
            <p:cNvPr name="Freeform 9" id="9"/>
            <p:cNvSpPr/>
            <p:nvPr/>
          </p:nvSpPr>
          <p:spPr>
            <a:xfrm flipH="false" flipV="false" rot="0">
              <a:off x="0" y="0"/>
              <a:ext cx="2720769" cy="1569287"/>
            </a:xfrm>
            <a:custGeom>
              <a:avLst/>
              <a:gdLst/>
              <a:ahLst/>
              <a:cxnLst/>
              <a:rect r="r" b="b" t="t" l="l"/>
              <a:pathLst>
                <a:path h="1569287" w="2720769">
                  <a:moveTo>
                    <a:pt x="0" y="0"/>
                  </a:moveTo>
                  <a:lnTo>
                    <a:pt x="2720769" y="0"/>
                  </a:lnTo>
                  <a:lnTo>
                    <a:pt x="2720769" y="1569287"/>
                  </a:lnTo>
                  <a:lnTo>
                    <a:pt x="0" y="1569287"/>
                  </a:lnTo>
                  <a:close/>
                </a:path>
              </a:pathLst>
            </a:custGeom>
            <a:solidFill>
              <a:srgbClr val="F5ECD5"/>
            </a:solidFill>
          </p:spPr>
        </p:sp>
        <p:sp>
          <p:nvSpPr>
            <p:cNvPr name="TextBox 10" id="10"/>
            <p:cNvSpPr txBox="true"/>
            <p:nvPr/>
          </p:nvSpPr>
          <p:spPr>
            <a:xfrm>
              <a:off x="0" y="-38100"/>
              <a:ext cx="2720769" cy="1607387"/>
            </a:xfrm>
            <a:prstGeom prst="rect">
              <a:avLst/>
            </a:prstGeom>
          </p:spPr>
          <p:txBody>
            <a:bodyPr anchor="ctr" rtlCol="false" tIns="50800" lIns="50800" bIns="50800" rIns="50800"/>
            <a:lstStyle/>
            <a:p>
              <a:pPr algn="ctr">
                <a:lnSpc>
                  <a:spcPts val="2659"/>
                </a:lnSpc>
                <a:spcBef>
                  <a:spcPct val="0"/>
                </a:spcBef>
              </a:pPr>
            </a:p>
          </p:txBody>
        </p:sp>
      </p:grpSp>
      <p:grpSp>
        <p:nvGrpSpPr>
          <p:cNvPr name="Group 11" id="11"/>
          <p:cNvGrpSpPr/>
          <p:nvPr/>
        </p:nvGrpSpPr>
        <p:grpSpPr>
          <a:xfrm rot="0">
            <a:off x="740469" y="3178342"/>
            <a:ext cx="6613188" cy="831311"/>
            <a:chOff x="0" y="0"/>
            <a:chExt cx="1687821" cy="212168"/>
          </a:xfrm>
        </p:grpSpPr>
        <p:sp>
          <p:nvSpPr>
            <p:cNvPr name="Freeform 12" id="12"/>
            <p:cNvSpPr/>
            <p:nvPr/>
          </p:nvSpPr>
          <p:spPr>
            <a:xfrm flipH="false" flipV="false" rot="0">
              <a:off x="0" y="0"/>
              <a:ext cx="1687821" cy="212168"/>
            </a:xfrm>
            <a:custGeom>
              <a:avLst/>
              <a:gdLst/>
              <a:ahLst/>
              <a:cxnLst/>
              <a:rect r="r" b="b" t="t" l="l"/>
              <a:pathLst>
                <a:path h="212168" w="1687821">
                  <a:moveTo>
                    <a:pt x="0" y="0"/>
                  </a:moveTo>
                  <a:lnTo>
                    <a:pt x="1687821" y="0"/>
                  </a:lnTo>
                  <a:lnTo>
                    <a:pt x="1687821" y="212168"/>
                  </a:lnTo>
                  <a:lnTo>
                    <a:pt x="0" y="212168"/>
                  </a:lnTo>
                  <a:close/>
                </a:path>
              </a:pathLst>
            </a:custGeom>
            <a:solidFill>
              <a:srgbClr val="F5ECD5"/>
            </a:solidFill>
          </p:spPr>
        </p:sp>
        <p:sp>
          <p:nvSpPr>
            <p:cNvPr name="TextBox 13" id="13"/>
            <p:cNvSpPr txBox="true"/>
            <p:nvPr/>
          </p:nvSpPr>
          <p:spPr>
            <a:xfrm>
              <a:off x="0" y="-38100"/>
              <a:ext cx="1687821" cy="250268"/>
            </a:xfrm>
            <a:prstGeom prst="rect">
              <a:avLst/>
            </a:prstGeom>
          </p:spPr>
          <p:txBody>
            <a:bodyPr anchor="ctr" rtlCol="false" tIns="50800" lIns="50800" bIns="50800" rIns="50800"/>
            <a:lstStyle/>
            <a:p>
              <a:pPr algn="ctr">
                <a:lnSpc>
                  <a:spcPts val="2659"/>
                </a:lnSpc>
                <a:spcBef>
                  <a:spcPct val="0"/>
                </a:spcBef>
              </a:pPr>
            </a:p>
          </p:txBody>
        </p:sp>
      </p:grpSp>
      <p:grpSp>
        <p:nvGrpSpPr>
          <p:cNvPr name="Group 14" id="14"/>
          <p:cNvGrpSpPr/>
          <p:nvPr/>
        </p:nvGrpSpPr>
        <p:grpSpPr>
          <a:xfrm rot="0">
            <a:off x="1098940" y="3473617"/>
            <a:ext cx="252844" cy="252844"/>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C"/>
            </a:solidFill>
            <a:ln w="38100" cap="sq">
              <a:solidFill>
                <a:srgbClr val="578E7E"/>
              </a:solidFill>
              <a:prstDash val="solid"/>
              <a:miter/>
            </a:ln>
          </p:spPr>
        </p:sp>
        <p:sp>
          <p:nvSpPr>
            <p:cNvPr name="TextBox 16" id="16"/>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AutoShape 17" id="17"/>
          <p:cNvSpPr/>
          <p:nvPr/>
        </p:nvSpPr>
        <p:spPr>
          <a:xfrm flipV="true">
            <a:off x="730661" y="1357578"/>
            <a:ext cx="16826678" cy="0"/>
          </a:xfrm>
          <a:prstGeom prst="line">
            <a:avLst/>
          </a:prstGeom>
          <a:ln cap="flat" w="28575">
            <a:solidFill>
              <a:srgbClr val="FFFFFF"/>
            </a:solidFill>
            <a:prstDash val="solid"/>
            <a:headEnd type="none" len="sm" w="sm"/>
            <a:tailEnd type="none" len="sm" w="sm"/>
          </a:ln>
        </p:spPr>
      </p:sp>
      <p:sp>
        <p:nvSpPr>
          <p:cNvPr name="AutoShape 18" id="18"/>
          <p:cNvSpPr/>
          <p:nvPr/>
        </p:nvSpPr>
        <p:spPr>
          <a:xfrm flipV="true">
            <a:off x="1549816" y="9428769"/>
            <a:ext cx="16007523" cy="0"/>
          </a:xfrm>
          <a:prstGeom prst="line">
            <a:avLst/>
          </a:prstGeom>
          <a:ln cap="flat" w="28575">
            <a:solidFill>
              <a:srgbClr val="FFFFFF"/>
            </a:solidFill>
            <a:prstDash val="solid"/>
            <a:headEnd type="diamond" len="lg" w="lg"/>
            <a:tailEnd type="none" len="sm" w="sm"/>
          </a:ln>
        </p:spPr>
      </p:sp>
      <p:grpSp>
        <p:nvGrpSpPr>
          <p:cNvPr name="Group 19" id="19"/>
          <p:cNvGrpSpPr/>
          <p:nvPr/>
        </p:nvGrpSpPr>
        <p:grpSpPr>
          <a:xfrm rot="0">
            <a:off x="730661" y="591200"/>
            <a:ext cx="4517010" cy="508967"/>
            <a:chOff x="0" y="0"/>
            <a:chExt cx="6022679" cy="678623"/>
          </a:xfrm>
        </p:grpSpPr>
        <p:sp>
          <p:nvSpPr>
            <p:cNvPr name="Freeform 20" id="20"/>
            <p:cNvSpPr/>
            <p:nvPr/>
          </p:nvSpPr>
          <p:spPr>
            <a:xfrm flipH="false" flipV="false" rot="0">
              <a:off x="0" y="0"/>
              <a:ext cx="678623" cy="678623"/>
            </a:xfrm>
            <a:custGeom>
              <a:avLst/>
              <a:gdLst/>
              <a:ahLst/>
              <a:cxnLst/>
              <a:rect r="r" b="b" t="t" l="l"/>
              <a:pathLst>
                <a:path h="678623" w="678623">
                  <a:moveTo>
                    <a:pt x="0" y="0"/>
                  </a:moveTo>
                  <a:lnTo>
                    <a:pt x="678623" y="0"/>
                  </a:lnTo>
                  <a:lnTo>
                    <a:pt x="678623" y="678623"/>
                  </a:lnTo>
                  <a:lnTo>
                    <a:pt x="0" y="678623"/>
                  </a:lnTo>
                  <a:lnTo>
                    <a:pt x="0" y="0"/>
                  </a:lnTo>
                  <a:close/>
                </a:path>
              </a:pathLst>
            </a:custGeom>
            <a:blipFill>
              <a:blip r:embed="rId2"/>
              <a:stretch>
                <a:fillRect l="0" t="0" r="0" b="0"/>
              </a:stretch>
            </a:blipFill>
          </p:spPr>
        </p:sp>
        <p:sp>
          <p:nvSpPr>
            <p:cNvPr name="TextBox 21" id="21"/>
            <p:cNvSpPr txBox="true"/>
            <p:nvPr/>
          </p:nvSpPr>
          <p:spPr>
            <a:xfrm rot="0">
              <a:off x="760514" y="90605"/>
              <a:ext cx="5262166" cy="525988"/>
            </a:xfrm>
            <a:prstGeom prst="rect">
              <a:avLst/>
            </a:prstGeom>
          </p:spPr>
          <p:txBody>
            <a:bodyPr anchor="t" rtlCol="false" tIns="0" lIns="0" bIns="0" rIns="0">
              <a:spAutoFit/>
            </a:bodyPr>
            <a:lstStyle/>
            <a:p>
              <a:pPr algn="r" marL="0" indent="0" lvl="0">
                <a:lnSpc>
                  <a:spcPts val="3024"/>
                </a:lnSpc>
              </a:pPr>
              <a:r>
                <a:rPr lang="en-US" b="true" sz="2749">
                  <a:solidFill>
                    <a:srgbClr val="FFFFFF"/>
                  </a:solidFill>
                  <a:latin typeface="IBM Plex Sans Medium"/>
                  <a:ea typeface="IBM Plex Sans Medium"/>
                  <a:cs typeface="IBM Plex Sans Medium"/>
                  <a:sym typeface="IBM Plex Sans Medium"/>
                </a:rPr>
                <a:t>Universitas Islam Balitar</a:t>
              </a:r>
            </a:p>
          </p:txBody>
        </p:sp>
      </p:grpSp>
      <p:sp>
        <p:nvSpPr>
          <p:cNvPr name="Freeform 22" id="22"/>
          <p:cNvSpPr/>
          <p:nvPr/>
        </p:nvSpPr>
        <p:spPr>
          <a:xfrm flipH="false" flipV="false" rot="0">
            <a:off x="9155215" y="3406073"/>
            <a:ext cx="9132785" cy="5160023"/>
          </a:xfrm>
          <a:custGeom>
            <a:avLst/>
            <a:gdLst/>
            <a:ahLst/>
            <a:cxnLst/>
            <a:rect r="r" b="b" t="t" l="l"/>
            <a:pathLst>
              <a:path h="5160023" w="9132785">
                <a:moveTo>
                  <a:pt x="0" y="0"/>
                </a:moveTo>
                <a:lnTo>
                  <a:pt x="9132785" y="0"/>
                </a:lnTo>
                <a:lnTo>
                  <a:pt x="9132785" y="5160024"/>
                </a:lnTo>
                <a:lnTo>
                  <a:pt x="0" y="5160024"/>
                </a:lnTo>
                <a:lnTo>
                  <a:pt x="0" y="0"/>
                </a:lnTo>
                <a:close/>
              </a:path>
            </a:pathLst>
          </a:custGeom>
          <a:blipFill>
            <a:blip r:embed="rId3"/>
            <a:stretch>
              <a:fillRect l="0" t="0" r="0" b="0"/>
            </a:stretch>
          </a:blipFill>
        </p:spPr>
      </p:sp>
      <p:sp>
        <p:nvSpPr>
          <p:cNvPr name="TextBox 23" id="23"/>
          <p:cNvSpPr txBox="true"/>
          <p:nvPr/>
        </p:nvSpPr>
        <p:spPr>
          <a:xfrm rot="0">
            <a:off x="730661" y="1895481"/>
            <a:ext cx="6068863" cy="1111411"/>
          </a:xfrm>
          <a:prstGeom prst="rect">
            <a:avLst/>
          </a:prstGeom>
        </p:spPr>
        <p:txBody>
          <a:bodyPr anchor="t" rtlCol="false" tIns="0" lIns="0" bIns="0" rIns="0">
            <a:spAutoFit/>
          </a:bodyPr>
          <a:lstStyle/>
          <a:p>
            <a:pPr algn="just" marL="0" indent="0" lvl="0">
              <a:lnSpc>
                <a:spcPts val="8584"/>
              </a:lnSpc>
            </a:pPr>
            <a:r>
              <a:rPr lang="en-US" b="true" sz="7804">
                <a:solidFill>
                  <a:srgbClr val="FFFAEC"/>
                </a:solidFill>
                <a:latin typeface="IBM Plex Sans Bold"/>
                <a:ea typeface="IBM Plex Sans Bold"/>
                <a:cs typeface="IBM Plex Sans Bold"/>
                <a:sym typeface="IBM Plex Sans Bold"/>
              </a:rPr>
              <a:t>Pembahasan</a:t>
            </a:r>
          </a:p>
        </p:txBody>
      </p:sp>
      <p:sp>
        <p:nvSpPr>
          <p:cNvPr name="TextBox 24" id="24"/>
          <p:cNvSpPr txBox="true"/>
          <p:nvPr/>
        </p:nvSpPr>
        <p:spPr>
          <a:xfrm rot="0">
            <a:off x="1625057" y="3383534"/>
            <a:ext cx="5283498" cy="471109"/>
          </a:xfrm>
          <a:prstGeom prst="rect">
            <a:avLst/>
          </a:prstGeom>
        </p:spPr>
        <p:txBody>
          <a:bodyPr anchor="t" rtlCol="false" tIns="0" lIns="0" bIns="0" rIns="0">
            <a:spAutoFit/>
          </a:bodyPr>
          <a:lstStyle/>
          <a:p>
            <a:pPr algn="l" marL="0" indent="0" lvl="0">
              <a:lnSpc>
                <a:spcPts val="3679"/>
              </a:lnSpc>
            </a:pPr>
            <a:r>
              <a:rPr lang="en-US" b="true" sz="3345">
                <a:solidFill>
                  <a:srgbClr val="578E7E"/>
                </a:solidFill>
                <a:latin typeface="IBM Plex Sans Medium"/>
                <a:ea typeface="IBM Plex Sans Medium"/>
                <a:cs typeface="IBM Plex Sans Medium"/>
                <a:sym typeface="IBM Plex Sans Medium"/>
              </a:rPr>
              <a:t>Kontrol Program &amp; Riwayat</a:t>
            </a:r>
          </a:p>
        </p:txBody>
      </p:sp>
      <p:sp>
        <p:nvSpPr>
          <p:cNvPr name="TextBox 25" id="25"/>
          <p:cNvSpPr txBox="true"/>
          <p:nvPr/>
        </p:nvSpPr>
        <p:spPr>
          <a:xfrm rot="0">
            <a:off x="708032" y="4446272"/>
            <a:ext cx="7177129" cy="4401591"/>
          </a:xfrm>
          <a:prstGeom prst="rect">
            <a:avLst/>
          </a:prstGeom>
        </p:spPr>
        <p:txBody>
          <a:bodyPr anchor="t" rtlCol="false" tIns="0" lIns="0" bIns="0" rIns="0">
            <a:spAutoFit/>
          </a:bodyPr>
          <a:lstStyle/>
          <a:p>
            <a:pPr algn="just">
              <a:lnSpc>
                <a:spcPts val="3209"/>
              </a:lnSpc>
            </a:pPr>
            <a:r>
              <a:rPr lang="en-US" sz="2431">
                <a:solidFill>
                  <a:srgbClr val="F5ECD5"/>
                </a:solidFill>
                <a:latin typeface="IBM Plex Sans"/>
                <a:ea typeface="IBM Plex Sans"/>
                <a:cs typeface="IBM Plex Sans"/>
                <a:sym typeface="IBM Plex Sans"/>
              </a:rPr>
              <a:t>Bagian ini merupakan inti dari program utama yang menjalankan proses input secara berulang menggunakan perulangan while True. Program meminta pengguna memasukkan teks dan langsung mengubahnya menjadi huruf kapital agar konsisten. Setiap input yang valid akan diproses dan disimpan ke dalam list riwayat. Jika pengguna mengetikkan perintah EXIT, maka perulangan dihentikan, dan seluruh riwayat enkripsi serta dekripsi akan ditampilkan ke layar sebelum program berakhir.</a:t>
            </a:r>
          </a:p>
        </p:txBody>
      </p:sp>
      <p:sp>
        <p:nvSpPr>
          <p:cNvPr name="TextBox 26" id="26"/>
          <p:cNvSpPr txBox="true"/>
          <p:nvPr/>
        </p:nvSpPr>
        <p:spPr>
          <a:xfrm rot="0">
            <a:off x="16719239" y="666297"/>
            <a:ext cx="838051" cy="387347"/>
          </a:xfrm>
          <a:prstGeom prst="rect">
            <a:avLst/>
          </a:prstGeom>
        </p:spPr>
        <p:txBody>
          <a:bodyPr anchor="t" rtlCol="false" tIns="0" lIns="0" bIns="0" rIns="0">
            <a:spAutoFit/>
          </a:bodyPr>
          <a:lstStyle/>
          <a:p>
            <a:pPr algn="just" marL="0" indent="0" lvl="0">
              <a:lnSpc>
                <a:spcPts val="3024"/>
              </a:lnSpc>
            </a:pPr>
            <a:r>
              <a:rPr lang="en-US" b="true" sz="2749">
                <a:solidFill>
                  <a:srgbClr val="FFFFFF"/>
                </a:solidFill>
                <a:latin typeface="IBM Plex Sans Medium"/>
                <a:ea typeface="IBM Plex Sans Medium"/>
                <a:cs typeface="IBM Plex Sans Medium"/>
                <a:sym typeface="IBM Plex Sans Medium"/>
              </a:rPr>
              <a:t>2025</a:t>
            </a:r>
          </a:p>
        </p:txBody>
      </p:sp>
      <p:sp>
        <p:nvSpPr>
          <p:cNvPr name="TextBox 27" id="27"/>
          <p:cNvSpPr txBox="true"/>
          <p:nvPr/>
        </p:nvSpPr>
        <p:spPr>
          <a:xfrm rot="0">
            <a:off x="708032" y="9249383"/>
            <a:ext cx="419100" cy="387347"/>
          </a:xfrm>
          <a:prstGeom prst="rect">
            <a:avLst/>
          </a:prstGeom>
        </p:spPr>
        <p:txBody>
          <a:bodyPr anchor="t" rtlCol="false" tIns="0" lIns="0" bIns="0" rIns="0">
            <a:spAutoFit/>
          </a:bodyPr>
          <a:lstStyle/>
          <a:p>
            <a:pPr algn="just" marL="0" indent="0" lvl="0">
              <a:lnSpc>
                <a:spcPts val="3024"/>
              </a:lnSpc>
            </a:pPr>
            <a:r>
              <a:rPr lang="en-US" b="true" sz="2749">
                <a:solidFill>
                  <a:srgbClr val="FFFFFF"/>
                </a:solidFill>
                <a:latin typeface="IBM Plex Sans Medium"/>
                <a:ea typeface="IBM Plex Sans Medium"/>
                <a:cs typeface="IBM Plex Sans Medium"/>
                <a:sym typeface="IBM Plex Sans Medium"/>
              </a:rPr>
              <a:t>08</a:t>
            </a:r>
          </a:p>
        </p:txBody>
      </p:sp>
      <p:sp>
        <p:nvSpPr>
          <p:cNvPr name="TextBox 28" id="28"/>
          <p:cNvSpPr txBox="true"/>
          <p:nvPr/>
        </p:nvSpPr>
        <p:spPr>
          <a:xfrm rot="0">
            <a:off x="14045433" y="9646255"/>
            <a:ext cx="3511906" cy="302895"/>
          </a:xfrm>
          <a:prstGeom prst="rect">
            <a:avLst/>
          </a:prstGeom>
        </p:spPr>
        <p:txBody>
          <a:bodyPr anchor="t" rtlCol="false" tIns="0" lIns="0" bIns="0" rIns="0">
            <a:spAutoFit/>
          </a:bodyPr>
          <a:lstStyle/>
          <a:p>
            <a:pPr algn="r" marL="0" indent="0" lvl="0">
              <a:lnSpc>
                <a:spcPts val="2310"/>
              </a:lnSpc>
            </a:pPr>
            <a:r>
              <a:rPr lang="en-US" b="true" sz="2100">
                <a:solidFill>
                  <a:srgbClr val="FFFFFF"/>
                </a:solidFill>
                <a:latin typeface="IBM Plex Sans Medium"/>
                <a:ea typeface="IBM Plex Sans Medium"/>
                <a:cs typeface="IBM Plex Sans Medium"/>
                <a:sym typeface="IBM Plex Sans Medium"/>
              </a:rPr>
              <a:t>KRIPTOGRAFI - Kelompok 2</a:t>
            </a:r>
          </a:p>
        </p:txBody>
      </p:sp>
    </p:spTree>
  </p:cSld>
  <p:clrMapOvr>
    <a:masterClrMapping/>
  </p:clrMapOvr>
  <p:transition spd="slow">
    <p:push dir="l"/>
  </p:transition>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578E7E"/>
        </a:solidFill>
      </p:bgPr>
    </p:bg>
    <p:spTree>
      <p:nvGrpSpPr>
        <p:cNvPr id="1" name=""/>
        <p:cNvGrpSpPr/>
        <p:nvPr/>
      </p:nvGrpSpPr>
      <p:grpSpPr>
        <a:xfrm>
          <a:off x="0" y="0"/>
          <a:ext cx="0" cy="0"/>
          <a:chOff x="0" y="0"/>
          <a:chExt cx="0" cy="0"/>
        </a:xfrm>
      </p:grpSpPr>
      <p:grpSp>
        <p:nvGrpSpPr>
          <p:cNvPr name="Group 2" id="2"/>
          <p:cNvGrpSpPr/>
          <p:nvPr/>
        </p:nvGrpSpPr>
        <p:grpSpPr>
          <a:xfrm rot="0">
            <a:off x="-2097799" y="-1981899"/>
            <a:ext cx="5999546" cy="5999546"/>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5ECD5">
                  <a:alpha val="9804"/>
                </a:srgbClr>
              </a:solidFill>
              <a:prstDash val="solid"/>
              <a:miter/>
            </a:ln>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2713996" y="8965278"/>
            <a:ext cx="4992839" cy="4992839"/>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809625" cap="sq">
              <a:solidFill>
                <a:srgbClr val="F5ECD5">
                  <a:alpha val="9804"/>
                </a:srgbClr>
              </a:solidFill>
              <a:prstDash val="solid"/>
              <a:miter/>
            </a:ln>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9144000" y="3600039"/>
            <a:ext cx="9956389" cy="3888610"/>
            <a:chOff x="0" y="0"/>
            <a:chExt cx="2622259" cy="1024161"/>
          </a:xfrm>
        </p:grpSpPr>
        <p:sp>
          <p:nvSpPr>
            <p:cNvPr name="Freeform 9" id="9"/>
            <p:cNvSpPr/>
            <p:nvPr/>
          </p:nvSpPr>
          <p:spPr>
            <a:xfrm flipH="false" flipV="false" rot="0">
              <a:off x="0" y="0"/>
              <a:ext cx="2622259" cy="1024161"/>
            </a:xfrm>
            <a:custGeom>
              <a:avLst/>
              <a:gdLst/>
              <a:ahLst/>
              <a:cxnLst/>
              <a:rect r="r" b="b" t="t" l="l"/>
              <a:pathLst>
                <a:path h="1024161" w="2622259">
                  <a:moveTo>
                    <a:pt x="0" y="0"/>
                  </a:moveTo>
                  <a:lnTo>
                    <a:pt x="2622259" y="0"/>
                  </a:lnTo>
                  <a:lnTo>
                    <a:pt x="2622259" y="1024161"/>
                  </a:lnTo>
                  <a:lnTo>
                    <a:pt x="0" y="1024161"/>
                  </a:lnTo>
                  <a:close/>
                </a:path>
              </a:pathLst>
            </a:custGeom>
            <a:solidFill>
              <a:srgbClr val="F5ECD5"/>
            </a:solidFill>
          </p:spPr>
        </p:sp>
        <p:sp>
          <p:nvSpPr>
            <p:cNvPr name="TextBox 10" id="10"/>
            <p:cNvSpPr txBox="true"/>
            <p:nvPr/>
          </p:nvSpPr>
          <p:spPr>
            <a:xfrm>
              <a:off x="0" y="-38100"/>
              <a:ext cx="2622259" cy="1062261"/>
            </a:xfrm>
            <a:prstGeom prst="rect">
              <a:avLst/>
            </a:prstGeom>
          </p:spPr>
          <p:txBody>
            <a:bodyPr anchor="ctr" rtlCol="false" tIns="50800" lIns="50800" bIns="50800" rIns="50800"/>
            <a:lstStyle/>
            <a:p>
              <a:pPr algn="ctr">
                <a:lnSpc>
                  <a:spcPts val="2659"/>
                </a:lnSpc>
                <a:spcBef>
                  <a:spcPct val="0"/>
                </a:spcBef>
              </a:pPr>
            </a:p>
          </p:txBody>
        </p:sp>
      </p:grpSp>
      <p:grpSp>
        <p:nvGrpSpPr>
          <p:cNvPr name="Group 11" id="11"/>
          <p:cNvGrpSpPr/>
          <p:nvPr/>
        </p:nvGrpSpPr>
        <p:grpSpPr>
          <a:xfrm rot="0">
            <a:off x="740469" y="3178342"/>
            <a:ext cx="4355589" cy="831311"/>
            <a:chOff x="0" y="0"/>
            <a:chExt cx="1111635" cy="212168"/>
          </a:xfrm>
        </p:grpSpPr>
        <p:sp>
          <p:nvSpPr>
            <p:cNvPr name="Freeform 12" id="12"/>
            <p:cNvSpPr/>
            <p:nvPr/>
          </p:nvSpPr>
          <p:spPr>
            <a:xfrm flipH="false" flipV="false" rot="0">
              <a:off x="0" y="0"/>
              <a:ext cx="1111636" cy="212168"/>
            </a:xfrm>
            <a:custGeom>
              <a:avLst/>
              <a:gdLst/>
              <a:ahLst/>
              <a:cxnLst/>
              <a:rect r="r" b="b" t="t" l="l"/>
              <a:pathLst>
                <a:path h="212168" w="1111636">
                  <a:moveTo>
                    <a:pt x="0" y="0"/>
                  </a:moveTo>
                  <a:lnTo>
                    <a:pt x="1111636" y="0"/>
                  </a:lnTo>
                  <a:lnTo>
                    <a:pt x="1111636" y="212168"/>
                  </a:lnTo>
                  <a:lnTo>
                    <a:pt x="0" y="212168"/>
                  </a:lnTo>
                  <a:close/>
                </a:path>
              </a:pathLst>
            </a:custGeom>
            <a:solidFill>
              <a:srgbClr val="F5ECD5"/>
            </a:solidFill>
          </p:spPr>
        </p:sp>
        <p:sp>
          <p:nvSpPr>
            <p:cNvPr name="TextBox 13" id="13"/>
            <p:cNvSpPr txBox="true"/>
            <p:nvPr/>
          </p:nvSpPr>
          <p:spPr>
            <a:xfrm>
              <a:off x="0" y="-38100"/>
              <a:ext cx="1111635" cy="250268"/>
            </a:xfrm>
            <a:prstGeom prst="rect">
              <a:avLst/>
            </a:prstGeom>
          </p:spPr>
          <p:txBody>
            <a:bodyPr anchor="ctr" rtlCol="false" tIns="50800" lIns="50800" bIns="50800" rIns="50800"/>
            <a:lstStyle/>
            <a:p>
              <a:pPr algn="ctr">
                <a:lnSpc>
                  <a:spcPts val="2659"/>
                </a:lnSpc>
                <a:spcBef>
                  <a:spcPct val="0"/>
                </a:spcBef>
              </a:pPr>
            </a:p>
          </p:txBody>
        </p:sp>
      </p:grpSp>
      <p:grpSp>
        <p:nvGrpSpPr>
          <p:cNvPr name="Group 14" id="14"/>
          <p:cNvGrpSpPr/>
          <p:nvPr/>
        </p:nvGrpSpPr>
        <p:grpSpPr>
          <a:xfrm rot="0">
            <a:off x="1098940" y="3473617"/>
            <a:ext cx="252844" cy="252844"/>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C"/>
            </a:solidFill>
            <a:ln w="38100" cap="sq">
              <a:solidFill>
                <a:srgbClr val="578E7E"/>
              </a:solidFill>
              <a:prstDash val="solid"/>
              <a:miter/>
            </a:ln>
          </p:spPr>
        </p:sp>
        <p:sp>
          <p:nvSpPr>
            <p:cNvPr name="TextBox 16" id="16"/>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AutoShape 17" id="17"/>
          <p:cNvSpPr/>
          <p:nvPr/>
        </p:nvSpPr>
        <p:spPr>
          <a:xfrm flipV="true">
            <a:off x="730661" y="1357578"/>
            <a:ext cx="16826678" cy="0"/>
          </a:xfrm>
          <a:prstGeom prst="line">
            <a:avLst/>
          </a:prstGeom>
          <a:ln cap="flat" w="28575">
            <a:solidFill>
              <a:srgbClr val="FFFFFF"/>
            </a:solidFill>
            <a:prstDash val="solid"/>
            <a:headEnd type="none" len="sm" w="sm"/>
            <a:tailEnd type="none" len="sm" w="sm"/>
          </a:ln>
        </p:spPr>
      </p:sp>
      <p:sp>
        <p:nvSpPr>
          <p:cNvPr name="AutoShape 18" id="18"/>
          <p:cNvSpPr/>
          <p:nvPr/>
        </p:nvSpPr>
        <p:spPr>
          <a:xfrm flipV="true">
            <a:off x="1549816" y="9428769"/>
            <a:ext cx="16007523" cy="0"/>
          </a:xfrm>
          <a:prstGeom prst="line">
            <a:avLst/>
          </a:prstGeom>
          <a:ln cap="flat" w="28575">
            <a:solidFill>
              <a:srgbClr val="FFFFFF"/>
            </a:solidFill>
            <a:prstDash val="solid"/>
            <a:headEnd type="diamond" len="lg" w="lg"/>
            <a:tailEnd type="none" len="sm" w="sm"/>
          </a:ln>
        </p:spPr>
      </p:sp>
      <p:grpSp>
        <p:nvGrpSpPr>
          <p:cNvPr name="Group 19" id="19"/>
          <p:cNvGrpSpPr/>
          <p:nvPr/>
        </p:nvGrpSpPr>
        <p:grpSpPr>
          <a:xfrm rot="0">
            <a:off x="730661" y="591200"/>
            <a:ext cx="4517010" cy="508967"/>
            <a:chOff x="0" y="0"/>
            <a:chExt cx="6022679" cy="678623"/>
          </a:xfrm>
        </p:grpSpPr>
        <p:sp>
          <p:nvSpPr>
            <p:cNvPr name="Freeform 20" id="20"/>
            <p:cNvSpPr/>
            <p:nvPr/>
          </p:nvSpPr>
          <p:spPr>
            <a:xfrm flipH="false" flipV="false" rot="0">
              <a:off x="0" y="0"/>
              <a:ext cx="678623" cy="678623"/>
            </a:xfrm>
            <a:custGeom>
              <a:avLst/>
              <a:gdLst/>
              <a:ahLst/>
              <a:cxnLst/>
              <a:rect r="r" b="b" t="t" l="l"/>
              <a:pathLst>
                <a:path h="678623" w="678623">
                  <a:moveTo>
                    <a:pt x="0" y="0"/>
                  </a:moveTo>
                  <a:lnTo>
                    <a:pt x="678623" y="0"/>
                  </a:lnTo>
                  <a:lnTo>
                    <a:pt x="678623" y="678623"/>
                  </a:lnTo>
                  <a:lnTo>
                    <a:pt x="0" y="678623"/>
                  </a:lnTo>
                  <a:lnTo>
                    <a:pt x="0" y="0"/>
                  </a:lnTo>
                  <a:close/>
                </a:path>
              </a:pathLst>
            </a:custGeom>
            <a:blipFill>
              <a:blip r:embed="rId2"/>
              <a:stretch>
                <a:fillRect l="0" t="0" r="0" b="0"/>
              </a:stretch>
            </a:blipFill>
          </p:spPr>
        </p:sp>
        <p:sp>
          <p:nvSpPr>
            <p:cNvPr name="TextBox 21" id="21"/>
            <p:cNvSpPr txBox="true"/>
            <p:nvPr/>
          </p:nvSpPr>
          <p:spPr>
            <a:xfrm rot="0">
              <a:off x="760514" y="90605"/>
              <a:ext cx="5262166" cy="525988"/>
            </a:xfrm>
            <a:prstGeom prst="rect">
              <a:avLst/>
            </a:prstGeom>
          </p:spPr>
          <p:txBody>
            <a:bodyPr anchor="t" rtlCol="false" tIns="0" lIns="0" bIns="0" rIns="0">
              <a:spAutoFit/>
            </a:bodyPr>
            <a:lstStyle/>
            <a:p>
              <a:pPr algn="r" marL="0" indent="0" lvl="0">
                <a:lnSpc>
                  <a:spcPts val="3024"/>
                </a:lnSpc>
              </a:pPr>
              <a:r>
                <a:rPr lang="en-US" b="true" sz="2749">
                  <a:solidFill>
                    <a:srgbClr val="FFFFFF"/>
                  </a:solidFill>
                  <a:latin typeface="IBM Plex Sans Medium"/>
                  <a:ea typeface="IBM Plex Sans Medium"/>
                  <a:cs typeface="IBM Plex Sans Medium"/>
                  <a:sym typeface="IBM Plex Sans Medium"/>
                </a:rPr>
                <a:t>Universitas Islam Balitar</a:t>
              </a:r>
            </a:p>
          </p:txBody>
        </p:sp>
      </p:grpSp>
      <p:sp>
        <p:nvSpPr>
          <p:cNvPr name="Freeform 22" id="22"/>
          <p:cNvSpPr/>
          <p:nvPr/>
        </p:nvSpPr>
        <p:spPr>
          <a:xfrm flipH="false" flipV="false" rot="0">
            <a:off x="9419507" y="3854643"/>
            <a:ext cx="8868493" cy="3381113"/>
          </a:xfrm>
          <a:custGeom>
            <a:avLst/>
            <a:gdLst/>
            <a:ahLst/>
            <a:cxnLst/>
            <a:rect r="r" b="b" t="t" l="l"/>
            <a:pathLst>
              <a:path h="3381113" w="8868493">
                <a:moveTo>
                  <a:pt x="0" y="0"/>
                </a:moveTo>
                <a:lnTo>
                  <a:pt x="8868493" y="0"/>
                </a:lnTo>
                <a:lnTo>
                  <a:pt x="8868493" y="3381113"/>
                </a:lnTo>
                <a:lnTo>
                  <a:pt x="0" y="3381113"/>
                </a:lnTo>
                <a:lnTo>
                  <a:pt x="0" y="0"/>
                </a:lnTo>
                <a:close/>
              </a:path>
            </a:pathLst>
          </a:custGeom>
          <a:blipFill>
            <a:blip r:embed="rId3"/>
            <a:stretch>
              <a:fillRect l="0" t="0" r="0" b="0"/>
            </a:stretch>
          </a:blipFill>
        </p:spPr>
      </p:sp>
      <p:sp>
        <p:nvSpPr>
          <p:cNvPr name="TextBox 23" id="23"/>
          <p:cNvSpPr txBox="true"/>
          <p:nvPr/>
        </p:nvSpPr>
        <p:spPr>
          <a:xfrm rot="0">
            <a:off x="730661" y="1895481"/>
            <a:ext cx="6068863" cy="1111411"/>
          </a:xfrm>
          <a:prstGeom prst="rect">
            <a:avLst/>
          </a:prstGeom>
        </p:spPr>
        <p:txBody>
          <a:bodyPr anchor="t" rtlCol="false" tIns="0" lIns="0" bIns="0" rIns="0">
            <a:spAutoFit/>
          </a:bodyPr>
          <a:lstStyle/>
          <a:p>
            <a:pPr algn="just" marL="0" indent="0" lvl="0">
              <a:lnSpc>
                <a:spcPts val="8584"/>
              </a:lnSpc>
            </a:pPr>
            <a:r>
              <a:rPr lang="en-US" b="true" sz="7804">
                <a:solidFill>
                  <a:srgbClr val="FFFAEC"/>
                </a:solidFill>
                <a:latin typeface="IBM Plex Sans Bold"/>
                <a:ea typeface="IBM Plex Sans Bold"/>
                <a:cs typeface="IBM Plex Sans Bold"/>
                <a:sym typeface="IBM Plex Sans Bold"/>
              </a:rPr>
              <a:t>Pembahasan</a:t>
            </a:r>
          </a:p>
        </p:txBody>
      </p:sp>
      <p:sp>
        <p:nvSpPr>
          <p:cNvPr name="TextBox 24" id="24"/>
          <p:cNvSpPr txBox="true"/>
          <p:nvPr/>
        </p:nvSpPr>
        <p:spPr>
          <a:xfrm rot="0">
            <a:off x="1606889" y="3383534"/>
            <a:ext cx="2717205" cy="471109"/>
          </a:xfrm>
          <a:prstGeom prst="rect">
            <a:avLst/>
          </a:prstGeom>
        </p:spPr>
        <p:txBody>
          <a:bodyPr anchor="t" rtlCol="false" tIns="0" lIns="0" bIns="0" rIns="0">
            <a:spAutoFit/>
          </a:bodyPr>
          <a:lstStyle/>
          <a:p>
            <a:pPr algn="l" marL="0" indent="0" lvl="0">
              <a:lnSpc>
                <a:spcPts val="3679"/>
              </a:lnSpc>
            </a:pPr>
            <a:r>
              <a:rPr lang="en-US" b="true" sz="3345">
                <a:solidFill>
                  <a:srgbClr val="578E7E"/>
                </a:solidFill>
                <a:latin typeface="IBM Plex Sans Medium"/>
                <a:ea typeface="IBM Plex Sans Medium"/>
                <a:cs typeface="IBM Plex Sans Medium"/>
                <a:sym typeface="IBM Plex Sans Medium"/>
              </a:rPr>
              <a:t>Validasi Input</a:t>
            </a:r>
          </a:p>
        </p:txBody>
      </p:sp>
      <p:sp>
        <p:nvSpPr>
          <p:cNvPr name="TextBox 25" id="25"/>
          <p:cNvSpPr txBox="true"/>
          <p:nvPr/>
        </p:nvSpPr>
        <p:spPr>
          <a:xfrm rot="0">
            <a:off x="796137" y="4436747"/>
            <a:ext cx="7358506" cy="2448678"/>
          </a:xfrm>
          <a:prstGeom prst="rect">
            <a:avLst/>
          </a:prstGeom>
        </p:spPr>
        <p:txBody>
          <a:bodyPr anchor="t" rtlCol="false" tIns="0" lIns="0" bIns="0" rIns="0">
            <a:spAutoFit/>
          </a:bodyPr>
          <a:lstStyle/>
          <a:p>
            <a:pPr algn="just">
              <a:lnSpc>
                <a:spcPts val="3234"/>
              </a:lnSpc>
            </a:pPr>
            <a:r>
              <a:rPr lang="en-US" sz="2450">
                <a:solidFill>
                  <a:srgbClr val="F5ECD5"/>
                </a:solidFill>
                <a:latin typeface="IBM Plex Sans"/>
                <a:ea typeface="IBM Plex Sans"/>
                <a:cs typeface="IBM Plex Sans"/>
                <a:sym typeface="IBM Plex Sans"/>
              </a:rPr>
              <a:t>Bagian kode ini memastikan bahwa input yang diberikan pengguna hanya terdiri dari huruf dan spasi. Jika ditemukan karakter selain huruf dan spasi, program akan menampilkan pesan peringatan dan meminta pengguna untuk memasukkan teks kembali sebelum diproses lebih lanjut.</a:t>
            </a:r>
          </a:p>
        </p:txBody>
      </p:sp>
      <p:sp>
        <p:nvSpPr>
          <p:cNvPr name="TextBox 26" id="26"/>
          <p:cNvSpPr txBox="true"/>
          <p:nvPr/>
        </p:nvSpPr>
        <p:spPr>
          <a:xfrm rot="0">
            <a:off x="16719239" y="666297"/>
            <a:ext cx="838051" cy="387347"/>
          </a:xfrm>
          <a:prstGeom prst="rect">
            <a:avLst/>
          </a:prstGeom>
        </p:spPr>
        <p:txBody>
          <a:bodyPr anchor="t" rtlCol="false" tIns="0" lIns="0" bIns="0" rIns="0">
            <a:spAutoFit/>
          </a:bodyPr>
          <a:lstStyle/>
          <a:p>
            <a:pPr algn="just" marL="0" indent="0" lvl="0">
              <a:lnSpc>
                <a:spcPts val="3024"/>
              </a:lnSpc>
            </a:pPr>
            <a:r>
              <a:rPr lang="en-US" b="true" sz="2749">
                <a:solidFill>
                  <a:srgbClr val="FFFFFF"/>
                </a:solidFill>
                <a:latin typeface="IBM Plex Sans Medium"/>
                <a:ea typeface="IBM Plex Sans Medium"/>
                <a:cs typeface="IBM Plex Sans Medium"/>
                <a:sym typeface="IBM Plex Sans Medium"/>
              </a:rPr>
              <a:t>2025</a:t>
            </a:r>
          </a:p>
        </p:txBody>
      </p:sp>
      <p:sp>
        <p:nvSpPr>
          <p:cNvPr name="TextBox 27" id="27"/>
          <p:cNvSpPr txBox="true"/>
          <p:nvPr/>
        </p:nvSpPr>
        <p:spPr>
          <a:xfrm rot="0">
            <a:off x="708032" y="9249383"/>
            <a:ext cx="419100" cy="387347"/>
          </a:xfrm>
          <a:prstGeom prst="rect">
            <a:avLst/>
          </a:prstGeom>
        </p:spPr>
        <p:txBody>
          <a:bodyPr anchor="t" rtlCol="false" tIns="0" lIns="0" bIns="0" rIns="0">
            <a:spAutoFit/>
          </a:bodyPr>
          <a:lstStyle/>
          <a:p>
            <a:pPr algn="just" marL="0" indent="0" lvl="0">
              <a:lnSpc>
                <a:spcPts val="3024"/>
              </a:lnSpc>
            </a:pPr>
            <a:r>
              <a:rPr lang="en-US" b="true" sz="2749">
                <a:solidFill>
                  <a:srgbClr val="FFFFFF"/>
                </a:solidFill>
                <a:latin typeface="IBM Plex Sans Medium"/>
                <a:ea typeface="IBM Plex Sans Medium"/>
                <a:cs typeface="IBM Plex Sans Medium"/>
                <a:sym typeface="IBM Plex Sans Medium"/>
              </a:rPr>
              <a:t>09</a:t>
            </a:r>
          </a:p>
        </p:txBody>
      </p:sp>
      <p:sp>
        <p:nvSpPr>
          <p:cNvPr name="TextBox 28" id="28"/>
          <p:cNvSpPr txBox="true"/>
          <p:nvPr/>
        </p:nvSpPr>
        <p:spPr>
          <a:xfrm rot="0">
            <a:off x="14045433" y="9646255"/>
            <a:ext cx="3511906" cy="302895"/>
          </a:xfrm>
          <a:prstGeom prst="rect">
            <a:avLst/>
          </a:prstGeom>
        </p:spPr>
        <p:txBody>
          <a:bodyPr anchor="t" rtlCol="false" tIns="0" lIns="0" bIns="0" rIns="0">
            <a:spAutoFit/>
          </a:bodyPr>
          <a:lstStyle/>
          <a:p>
            <a:pPr algn="r" marL="0" indent="0" lvl="0">
              <a:lnSpc>
                <a:spcPts val="2310"/>
              </a:lnSpc>
            </a:pPr>
            <a:r>
              <a:rPr lang="en-US" b="true" sz="2100">
                <a:solidFill>
                  <a:srgbClr val="FFFFFF"/>
                </a:solidFill>
                <a:latin typeface="IBM Plex Sans Medium"/>
                <a:ea typeface="IBM Plex Sans Medium"/>
                <a:cs typeface="IBM Plex Sans Medium"/>
                <a:sym typeface="IBM Plex Sans Medium"/>
              </a:rPr>
              <a:t>KRIPTOGRAFI - Kelompok 2</a:t>
            </a:r>
          </a:p>
        </p:txBody>
      </p:sp>
    </p:spTree>
  </p:cSld>
  <p:clrMapOvr>
    <a:masterClrMapping/>
  </p:clrMapOvr>
  <p:transition spd="slow">
    <p:push dir="l"/>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DAG3iogW-Jo</dc:identifier>
  <dcterms:modified xsi:type="dcterms:W3CDTF">2011-08-01T06:04:30Z</dcterms:modified>
  <cp:revision>1</cp:revision>
  <dc:title>Kriptografi - Kelompok 2</dc:title>
</cp:coreProperties>
</file>